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embeddedFontLst>
    <p:embeddedFont>
      <p:font typeface="Playfair Display"/>
      <p:regular r:id="rId26"/>
      <p:bold r:id="rId27"/>
      <p:italic r:id="rId28"/>
      <p:boldItalic r:id="rId29"/>
    </p:embeddedFont>
    <p:embeddedFont>
      <p:font typeface="Lato"/>
      <p:regular r:id="rId30"/>
      <p:bold r:id="rId31"/>
      <p:italic r:id="rId32"/>
      <p:boldItalic r:id="rId33"/>
    </p:embeddedFont>
    <p:embeddedFont>
      <p:font typeface="Rock Salt"/>
      <p:regular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PlayfairDisplay-regular.fntdata"/><Relationship Id="rId25" Type="http://schemas.openxmlformats.org/officeDocument/2006/relationships/slide" Target="slides/slide21.xml"/><Relationship Id="rId28" Type="http://schemas.openxmlformats.org/officeDocument/2006/relationships/font" Target="fonts/PlayfairDisplay-italic.fntdata"/><Relationship Id="rId27" Type="http://schemas.openxmlformats.org/officeDocument/2006/relationships/font" Target="fonts/PlayfairDisplay-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PlayfairDisplay-boldItalic.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Lato-bold.fntdata"/><Relationship Id="rId30" Type="http://schemas.openxmlformats.org/officeDocument/2006/relationships/font" Target="fonts/Lato-regular.fntdata"/><Relationship Id="rId11" Type="http://schemas.openxmlformats.org/officeDocument/2006/relationships/slide" Target="slides/slide7.xml"/><Relationship Id="rId33" Type="http://schemas.openxmlformats.org/officeDocument/2006/relationships/font" Target="fonts/Lato-boldItalic.fntdata"/><Relationship Id="rId10" Type="http://schemas.openxmlformats.org/officeDocument/2006/relationships/slide" Target="slides/slide6.xml"/><Relationship Id="rId32" Type="http://schemas.openxmlformats.org/officeDocument/2006/relationships/font" Target="fonts/Lato-italic.fntdata"/><Relationship Id="rId13" Type="http://schemas.openxmlformats.org/officeDocument/2006/relationships/slide" Target="slides/slide9.xml"/><Relationship Id="rId12" Type="http://schemas.openxmlformats.org/officeDocument/2006/relationships/slide" Target="slides/slide8.xml"/><Relationship Id="rId34" Type="http://schemas.openxmlformats.org/officeDocument/2006/relationships/font" Target="fonts/RockSalt-regular.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2" name="Shape 14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7" name="Shape 1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4" name="Shape 1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2749050" y="748800"/>
            <a:ext cx="3645900" cy="36459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2992950" y="992700"/>
            <a:ext cx="3158100" cy="3158100"/>
          </a:xfrm>
          <a:prstGeom prst="rect">
            <a:avLst/>
          </a:prstGeom>
          <a:noFill/>
          <a:ln cap="flat" cmpd="sng" w="28575">
            <a:solidFill>
              <a:schemeClr val="lt1"/>
            </a:solidFill>
            <a:prstDash val="solid"/>
            <a:miter/>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3096250" y="1627200"/>
            <a:ext cx="2951400" cy="1584300"/>
          </a:xfrm>
          <a:prstGeom prst="rect">
            <a:avLst/>
          </a:prstGeom>
        </p:spPr>
        <p:txBody>
          <a:bodyPr anchorCtr="0" anchor="ctr" bIns="91425" lIns="91425" rIns="91425" tIns="91425"/>
          <a:lstStyle>
            <a:lvl1pPr lvl="0" algn="ctr">
              <a:spcBef>
                <a:spcPts val="0"/>
              </a:spcBef>
              <a:buClr>
                <a:schemeClr val="lt1"/>
              </a:buClr>
              <a:buFont typeface="Lato"/>
              <a:defRPr>
                <a:solidFill>
                  <a:schemeClr val="lt1"/>
                </a:solidFill>
                <a:latin typeface="Lato"/>
                <a:ea typeface="Lato"/>
                <a:cs typeface="Lato"/>
                <a:sym typeface="Lato"/>
              </a:defRPr>
            </a:lvl1pPr>
            <a:lvl2pPr lvl="1" algn="ctr">
              <a:spcBef>
                <a:spcPts val="0"/>
              </a:spcBef>
              <a:buClr>
                <a:schemeClr val="lt1"/>
              </a:buClr>
              <a:buFont typeface="Lato"/>
              <a:defRPr>
                <a:solidFill>
                  <a:schemeClr val="lt1"/>
                </a:solidFill>
                <a:latin typeface="Lato"/>
                <a:ea typeface="Lato"/>
                <a:cs typeface="Lato"/>
                <a:sym typeface="Lato"/>
              </a:defRPr>
            </a:lvl2pPr>
            <a:lvl3pPr lvl="2" algn="ctr">
              <a:spcBef>
                <a:spcPts val="0"/>
              </a:spcBef>
              <a:buClr>
                <a:schemeClr val="lt1"/>
              </a:buClr>
              <a:buFont typeface="Lato"/>
              <a:defRPr>
                <a:solidFill>
                  <a:schemeClr val="lt1"/>
                </a:solidFill>
                <a:latin typeface="Lato"/>
                <a:ea typeface="Lato"/>
                <a:cs typeface="Lato"/>
                <a:sym typeface="Lato"/>
              </a:defRPr>
            </a:lvl3pPr>
            <a:lvl4pPr lvl="3" algn="ctr">
              <a:spcBef>
                <a:spcPts val="0"/>
              </a:spcBef>
              <a:buClr>
                <a:schemeClr val="lt1"/>
              </a:buClr>
              <a:buFont typeface="Lato"/>
              <a:defRPr>
                <a:solidFill>
                  <a:schemeClr val="lt1"/>
                </a:solidFill>
                <a:latin typeface="Lato"/>
                <a:ea typeface="Lato"/>
                <a:cs typeface="Lato"/>
                <a:sym typeface="Lato"/>
              </a:defRPr>
            </a:lvl4pPr>
            <a:lvl5pPr lvl="4" algn="ctr">
              <a:spcBef>
                <a:spcPts val="0"/>
              </a:spcBef>
              <a:buClr>
                <a:schemeClr val="lt1"/>
              </a:buClr>
              <a:buFont typeface="Lato"/>
              <a:defRPr>
                <a:solidFill>
                  <a:schemeClr val="lt1"/>
                </a:solidFill>
                <a:latin typeface="Lato"/>
                <a:ea typeface="Lato"/>
                <a:cs typeface="Lato"/>
                <a:sym typeface="Lato"/>
              </a:defRPr>
            </a:lvl5pPr>
            <a:lvl6pPr lvl="5" algn="ctr">
              <a:spcBef>
                <a:spcPts val="0"/>
              </a:spcBef>
              <a:buClr>
                <a:schemeClr val="lt1"/>
              </a:buClr>
              <a:buFont typeface="Lato"/>
              <a:defRPr>
                <a:solidFill>
                  <a:schemeClr val="lt1"/>
                </a:solidFill>
                <a:latin typeface="Lato"/>
                <a:ea typeface="Lato"/>
                <a:cs typeface="Lato"/>
                <a:sym typeface="Lato"/>
              </a:defRPr>
            </a:lvl6pPr>
            <a:lvl7pPr lvl="6" algn="ctr">
              <a:spcBef>
                <a:spcPts val="0"/>
              </a:spcBef>
              <a:buClr>
                <a:schemeClr val="lt1"/>
              </a:buClr>
              <a:buFont typeface="Lato"/>
              <a:defRPr>
                <a:solidFill>
                  <a:schemeClr val="lt1"/>
                </a:solidFill>
                <a:latin typeface="Lato"/>
                <a:ea typeface="Lato"/>
                <a:cs typeface="Lato"/>
                <a:sym typeface="Lato"/>
              </a:defRPr>
            </a:lvl7pPr>
            <a:lvl8pPr lvl="7" algn="ctr">
              <a:spcBef>
                <a:spcPts val="0"/>
              </a:spcBef>
              <a:buClr>
                <a:schemeClr val="lt1"/>
              </a:buClr>
              <a:buFont typeface="Lato"/>
              <a:defRPr>
                <a:solidFill>
                  <a:schemeClr val="lt1"/>
                </a:solidFill>
                <a:latin typeface="Lato"/>
                <a:ea typeface="Lato"/>
                <a:cs typeface="Lato"/>
                <a:sym typeface="Lato"/>
              </a:defRPr>
            </a:lvl8pPr>
            <a:lvl9pPr lvl="8" algn="ctr">
              <a:spcBef>
                <a:spcPts val="0"/>
              </a:spcBef>
              <a:buClr>
                <a:schemeClr val="lt1"/>
              </a:buClr>
              <a:buFont typeface="Lato"/>
              <a:defRPr>
                <a:solidFill>
                  <a:schemeClr val="lt1"/>
                </a:solidFill>
                <a:latin typeface="Lato"/>
                <a:ea typeface="Lato"/>
                <a:cs typeface="Lato"/>
                <a:sym typeface="Lato"/>
              </a:defRPr>
            </a:lvl9pPr>
          </a:lstStyle>
          <a:p/>
        </p:txBody>
      </p:sp>
      <p:sp>
        <p:nvSpPr>
          <p:cNvPr id="13" name="Shape 13"/>
          <p:cNvSpPr txBox="1"/>
          <p:nvPr>
            <p:ph idx="1" type="subTitle"/>
          </p:nvPr>
        </p:nvSpPr>
        <p:spPr>
          <a:xfrm>
            <a:off x="3096362" y="3266930"/>
            <a:ext cx="2951400" cy="701400"/>
          </a:xfrm>
          <a:prstGeom prst="rect">
            <a:avLst/>
          </a:prstGeom>
        </p:spPr>
        <p:txBody>
          <a:bodyPr anchorCtr="0" anchor="b" bIns="91425" lIns="91425" rIns="91425" tIns="91425"/>
          <a:lstStyle>
            <a:lvl1pPr lvl="0" algn="ctr">
              <a:lnSpc>
                <a:spcPct val="100000"/>
              </a:lnSpc>
              <a:spcBef>
                <a:spcPts val="0"/>
              </a:spcBef>
              <a:spcAft>
                <a:spcPts val="0"/>
              </a:spcAft>
              <a:buClr>
                <a:schemeClr val="lt1"/>
              </a:buClr>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Shape 1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50" name="Shape 50"/>
          <p:cNvSpPr txBox="1"/>
          <p:nvPr>
            <p:ph type="title"/>
          </p:nvPr>
        </p:nvSpPr>
        <p:spPr>
          <a:xfrm>
            <a:off x="311700" y="1233100"/>
            <a:ext cx="8520600" cy="1610100"/>
          </a:xfrm>
          <a:prstGeom prst="rect">
            <a:avLst/>
          </a:prstGeom>
        </p:spPr>
        <p:txBody>
          <a:bodyPr anchorCtr="0" anchor="b" bIns="91425" lIns="91425" rIns="91425" tIns="91425"/>
          <a:lstStyle>
            <a:lvl1pPr lvl="0" algn="ctr">
              <a:spcBef>
                <a:spcPts val="0"/>
              </a:spcBef>
              <a:buSzPct val="100000"/>
              <a:buFont typeface="Lato"/>
              <a:defRPr sz="10000">
                <a:latin typeface="Lato"/>
                <a:ea typeface="Lato"/>
                <a:cs typeface="Lato"/>
                <a:sym typeface="Lato"/>
              </a:defRPr>
            </a:lvl1pPr>
            <a:lvl2pPr lvl="1" algn="ctr">
              <a:spcBef>
                <a:spcPts val="0"/>
              </a:spcBef>
              <a:buSzPct val="100000"/>
              <a:buFont typeface="Lato"/>
              <a:defRPr sz="10000">
                <a:latin typeface="Lato"/>
                <a:ea typeface="Lato"/>
                <a:cs typeface="Lato"/>
                <a:sym typeface="Lato"/>
              </a:defRPr>
            </a:lvl2pPr>
            <a:lvl3pPr lvl="2" algn="ctr">
              <a:spcBef>
                <a:spcPts val="0"/>
              </a:spcBef>
              <a:buSzPct val="100000"/>
              <a:buFont typeface="Lato"/>
              <a:defRPr sz="10000">
                <a:latin typeface="Lato"/>
                <a:ea typeface="Lato"/>
                <a:cs typeface="Lato"/>
                <a:sym typeface="Lato"/>
              </a:defRPr>
            </a:lvl3pPr>
            <a:lvl4pPr lvl="3" algn="ctr">
              <a:spcBef>
                <a:spcPts val="0"/>
              </a:spcBef>
              <a:buSzPct val="100000"/>
              <a:buFont typeface="Lato"/>
              <a:defRPr sz="10000">
                <a:latin typeface="Lato"/>
                <a:ea typeface="Lato"/>
                <a:cs typeface="Lato"/>
                <a:sym typeface="Lato"/>
              </a:defRPr>
            </a:lvl4pPr>
            <a:lvl5pPr lvl="4" algn="ctr">
              <a:spcBef>
                <a:spcPts val="0"/>
              </a:spcBef>
              <a:buSzPct val="100000"/>
              <a:buFont typeface="Lato"/>
              <a:defRPr sz="10000">
                <a:latin typeface="Lato"/>
                <a:ea typeface="Lato"/>
                <a:cs typeface="Lato"/>
                <a:sym typeface="Lato"/>
              </a:defRPr>
            </a:lvl5pPr>
            <a:lvl6pPr lvl="5" algn="ctr">
              <a:spcBef>
                <a:spcPts val="0"/>
              </a:spcBef>
              <a:buSzPct val="100000"/>
              <a:buFont typeface="Lato"/>
              <a:defRPr sz="10000">
                <a:latin typeface="Lato"/>
                <a:ea typeface="Lato"/>
                <a:cs typeface="Lato"/>
                <a:sym typeface="Lato"/>
              </a:defRPr>
            </a:lvl6pPr>
            <a:lvl7pPr lvl="6" algn="ctr">
              <a:spcBef>
                <a:spcPts val="0"/>
              </a:spcBef>
              <a:buSzPct val="100000"/>
              <a:buFont typeface="Lato"/>
              <a:defRPr sz="10000">
                <a:latin typeface="Lato"/>
                <a:ea typeface="Lato"/>
                <a:cs typeface="Lato"/>
                <a:sym typeface="Lato"/>
              </a:defRPr>
            </a:lvl7pPr>
            <a:lvl8pPr lvl="7" algn="ctr">
              <a:spcBef>
                <a:spcPts val="0"/>
              </a:spcBef>
              <a:buSzPct val="100000"/>
              <a:buFont typeface="Lato"/>
              <a:defRPr sz="10000">
                <a:latin typeface="Lato"/>
                <a:ea typeface="Lato"/>
                <a:cs typeface="Lato"/>
                <a:sym typeface="Lato"/>
              </a:defRPr>
            </a:lvl8pPr>
            <a:lvl9pPr lvl="8" algn="ctr">
              <a:spcBef>
                <a:spcPts val="0"/>
              </a:spcBef>
              <a:buSzPct val="100000"/>
              <a:buFont typeface="Lato"/>
              <a:defRPr sz="10000">
                <a:latin typeface="Lato"/>
                <a:ea typeface="Lato"/>
                <a:cs typeface="Lato"/>
                <a:sym typeface="Lato"/>
              </a:defRPr>
            </a:lvl9pPr>
          </a:lstStyle>
          <a:p/>
        </p:txBody>
      </p:sp>
      <p:sp>
        <p:nvSpPr>
          <p:cNvPr id="51" name="Shape 51"/>
          <p:cNvSpPr txBox="1"/>
          <p:nvPr>
            <p:ph idx="1" type="body"/>
          </p:nvPr>
        </p:nvSpPr>
        <p:spPr>
          <a:xfrm>
            <a:off x="311700" y="2919450"/>
            <a:ext cx="85206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5" name="Shape 15"/>
        <p:cNvGrpSpPr/>
        <p:nvPr/>
      </p:nvGrpSpPr>
      <p:grpSpPr>
        <a:xfrm>
          <a:off x="0" y="0"/>
          <a:ext cx="0" cy="0"/>
          <a:chOff x="0" y="0"/>
          <a:chExt cx="0" cy="0"/>
        </a:xfrm>
      </p:grpSpPr>
      <p:sp>
        <p:nvSpPr>
          <p:cNvPr id="16" name="Shape 16"/>
          <p:cNvSpPr txBox="1"/>
          <p:nvPr>
            <p:ph type="title"/>
          </p:nvPr>
        </p:nvSpPr>
        <p:spPr>
          <a:xfrm>
            <a:off x="509550" y="1423875"/>
            <a:ext cx="8124900" cy="1798200"/>
          </a:xfrm>
          <a:prstGeom prst="rect">
            <a:avLst/>
          </a:prstGeom>
        </p:spPr>
        <p:txBody>
          <a:bodyPr anchorCtr="0" anchor="ctr" bIns="91425" lIns="91425" rIns="91425" tIns="91425"/>
          <a:lstStyle>
            <a:lvl1pPr lvl="0" algn="ctr">
              <a:spcBef>
                <a:spcPts val="0"/>
              </a:spcBef>
              <a:buClr>
                <a:schemeClr val="lt1"/>
              </a:buClr>
              <a:buSzPct val="100000"/>
              <a:buFont typeface="Lato"/>
              <a:defRPr b="0" sz="4800">
                <a:solidFill>
                  <a:schemeClr val="lt1"/>
                </a:solidFill>
                <a:latin typeface="Lato"/>
                <a:ea typeface="Lato"/>
                <a:cs typeface="Lato"/>
                <a:sym typeface="Lato"/>
              </a:defRPr>
            </a:lvl1pPr>
            <a:lvl2pPr lvl="1" algn="ctr">
              <a:spcBef>
                <a:spcPts val="0"/>
              </a:spcBef>
              <a:buClr>
                <a:schemeClr val="lt1"/>
              </a:buClr>
              <a:buSzPct val="100000"/>
              <a:buFont typeface="Lato"/>
              <a:defRPr b="0" sz="4800">
                <a:solidFill>
                  <a:schemeClr val="lt1"/>
                </a:solidFill>
                <a:latin typeface="Lato"/>
                <a:ea typeface="Lato"/>
                <a:cs typeface="Lato"/>
                <a:sym typeface="Lato"/>
              </a:defRPr>
            </a:lvl2pPr>
            <a:lvl3pPr lvl="2" algn="ctr">
              <a:spcBef>
                <a:spcPts val="0"/>
              </a:spcBef>
              <a:buClr>
                <a:schemeClr val="lt1"/>
              </a:buClr>
              <a:buSzPct val="100000"/>
              <a:buFont typeface="Lato"/>
              <a:defRPr b="0" sz="4800">
                <a:solidFill>
                  <a:schemeClr val="lt1"/>
                </a:solidFill>
                <a:latin typeface="Lato"/>
                <a:ea typeface="Lato"/>
                <a:cs typeface="Lato"/>
                <a:sym typeface="Lato"/>
              </a:defRPr>
            </a:lvl3pPr>
            <a:lvl4pPr lvl="3" algn="ctr">
              <a:spcBef>
                <a:spcPts val="0"/>
              </a:spcBef>
              <a:buClr>
                <a:schemeClr val="lt1"/>
              </a:buClr>
              <a:buSzPct val="100000"/>
              <a:buFont typeface="Lato"/>
              <a:defRPr b="0" sz="4800">
                <a:solidFill>
                  <a:schemeClr val="lt1"/>
                </a:solidFill>
                <a:latin typeface="Lato"/>
                <a:ea typeface="Lato"/>
                <a:cs typeface="Lato"/>
                <a:sym typeface="Lato"/>
              </a:defRPr>
            </a:lvl4pPr>
            <a:lvl5pPr lvl="4" algn="ctr">
              <a:spcBef>
                <a:spcPts val="0"/>
              </a:spcBef>
              <a:buClr>
                <a:schemeClr val="lt1"/>
              </a:buClr>
              <a:buSzPct val="100000"/>
              <a:buFont typeface="Lato"/>
              <a:defRPr b="0" sz="4800">
                <a:solidFill>
                  <a:schemeClr val="lt1"/>
                </a:solidFill>
                <a:latin typeface="Lato"/>
                <a:ea typeface="Lato"/>
                <a:cs typeface="Lato"/>
                <a:sym typeface="Lato"/>
              </a:defRPr>
            </a:lvl5pPr>
            <a:lvl6pPr lvl="5" algn="ctr">
              <a:spcBef>
                <a:spcPts val="0"/>
              </a:spcBef>
              <a:buClr>
                <a:schemeClr val="lt1"/>
              </a:buClr>
              <a:buSzPct val="100000"/>
              <a:buFont typeface="Lato"/>
              <a:defRPr b="0" sz="4800">
                <a:solidFill>
                  <a:schemeClr val="lt1"/>
                </a:solidFill>
                <a:latin typeface="Lato"/>
                <a:ea typeface="Lato"/>
                <a:cs typeface="Lato"/>
                <a:sym typeface="Lato"/>
              </a:defRPr>
            </a:lvl6pPr>
            <a:lvl7pPr lvl="6" algn="ctr">
              <a:spcBef>
                <a:spcPts val="0"/>
              </a:spcBef>
              <a:buClr>
                <a:schemeClr val="lt1"/>
              </a:buClr>
              <a:buSzPct val="100000"/>
              <a:buFont typeface="Lato"/>
              <a:defRPr b="0" sz="4800">
                <a:solidFill>
                  <a:schemeClr val="lt1"/>
                </a:solidFill>
                <a:latin typeface="Lato"/>
                <a:ea typeface="Lato"/>
                <a:cs typeface="Lato"/>
                <a:sym typeface="Lato"/>
              </a:defRPr>
            </a:lvl7pPr>
            <a:lvl8pPr lvl="7" algn="ctr">
              <a:spcBef>
                <a:spcPts val="0"/>
              </a:spcBef>
              <a:buClr>
                <a:schemeClr val="lt1"/>
              </a:buClr>
              <a:buSzPct val="100000"/>
              <a:buFont typeface="Lato"/>
              <a:defRPr b="0" sz="4800">
                <a:solidFill>
                  <a:schemeClr val="lt1"/>
                </a:solidFill>
                <a:latin typeface="Lato"/>
                <a:ea typeface="Lato"/>
                <a:cs typeface="Lato"/>
                <a:sym typeface="Lato"/>
              </a:defRPr>
            </a:lvl8pPr>
            <a:lvl9pPr lvl="8" algn="ctr">
              <a:spcBef>
                <a:spcPts val="0"/>
              </a:spcBef>
              <a:buClr>
                <a:schemeClr val="lt1"/>
              </a:buClr>
              <a:buSzPct val="100000"/>
              <a:buFont typeface="Lato"/>
              <a:defRPr b="0" sz="4800">
                <a:solidFill>
                  <a:schemeClr val="lt1"/>
                </a:solidFill>
                <a:latin typeface="Lato"/>
                <a:ea typeface="Lato"/>
                <a:cs typeface="Lato"/>
                <a:sym typeface="Lato"/>
              </a:defRPr>
            </a:lvl9pPr>
          </a:lstStyle>
          <a:p/>
        </p:txBody>
      </p:sp>
      <p:sp>
        <p:nvSpPr>
          <p:cNvPr id="17" name="Shape 1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20" name="Shape 20"/>
          <p:cNvSpPr txBox="1"/>
          <p:nvPr>
            <p:ph type="title"/>
          </p:nvPr>
        </p:nvSpPr>
        <p:spPr>
          <a:xfrm>
            <a:off x="311700" y="391350"/>
            <a:ext cx="8520600"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391350"/>
            <a:ext cx="8520600"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391350"/>
            <a:ext cx="8520600"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91377"/>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dk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buFont typeface="Lato"/>
              <a:defRPr b="0" sz="4800">
                <a:solidFill>
                  <a:schemeClr val="lt1"/>
                </a:solidFill>
                <a:latin typeface="Lato"/>
                <a:ea typeface="Lato"/>
                <a:cs typeface="Lato"/>
                <a:sym typeface="Lato"/>
              </a:defRPr>
            </a:lvl1pPr>
            <a:lvl2pPr lvl="1">
              <a:spcBef>
                <a:spcPts val="0"/>
              </a:spcBef>
              <a:buClr>
                <a:schemeClr val="lt1"/>
              </a:buClr>
              <a:buSzPct val="100000"/>
              <a:buFont typeface="Lato"/>
              <a:defRPr b="0" sz="4800">
                <a:solidFill>
                  <a:schemeClr val="lt1"/>
                </a:solidFill>
                <a:latin typeface="Lato"/>
                <a:ea typeface="Lato"/>
                <a:cs typeface="Lato"/>
                <a:sym typeface="Lato"/>
              </a:defRPr>
            </a:lvl2pPr>
            <a:lvl3pPr lvl="2">
              <a:spcBef>
                <a:spcPts val="0"/>
              </a:spcBef>
              <a:buClr>
                <a:schemeClr val="lt1"/>
              </a:buClr>
              <a:buSzPct val="100000"/>
              <a:buFont typeface="Lato"/>
              <a:defRPr b="0" sz="4800">
                <a:solidFill>
                  <a:schemeClr val="lt1"/>
                </a:solidFill>
                <a:latin typeface="Lato"/>
                <a:ea typeface="Lato"/>
                <a:cs typeface="Lato"/>
                <a:sym typeface="Lato"/>
              </a:defRPr>
            </a:lvl3pPr>
            <a:lvl4pPr lvl="3">
              <a:spcBef>
                <a:spcPts val="0"/>
              </a:spcBef>
              <a:buClr>
                <a:schemeClr val="lt1"/>
              </a:buClr>
              <a:buSzPct val="100000"/>
              <a:buFont typeface="Lato"/>
              <a:defRPr b="0" sz="4800">
                <a:solidFill>
                  <a:schemeClr val="lt1"/>
                </a:solidFill>
                <a:latin typeface="Lato"/>
                <a:ea typeface="Lato"/>
                <a:cs typeface="Lato"/>
                <a:sym typeface="Lato"/>
              </a:defRPr>
            </a:lvl4pPr>
            <a:lvl5pPr lvl="4">
              <a:spcBef>
                <a:spcPts val="0"/>
              </a:spcBef>
              <a:buClr>
                <a:schemeClr val="lt1"/>
              </a:buClr>
              <a:buSzPct val="100000"/>
              <a:buFont typeface="Lato"/>
              <a:defRPr b="0" sz="4800">
                <a:solidFill>
                  <a:schemeClr val="lt1"/>
                </a:solidFill>
                <a:latin typeface="Lato"/>
                <a:ea typeface="Lato"/>
                <a:cs typeface="Lato"/>
                <a:sym typeface="Lato"/>
              </a:defRPr>
            </a:lvl5pPr>
            <a:lvl6pPr lvl="5">
              <a:spcBef>
                <a:spcPts val="0"/>
              </a:spcBef>
              <a:buClr>
                <a:schemeClr val="lt1"/>
              </a:buClr>
              <a:buSzPct val="100000"/>
              <a:buFont typeface="Lato"/>
              <a:defRPr b="0" sz="4800">
                <a:solidFill>
                  <a:schemeClr val="lt1"/>
                </a:solidFill>
                <a:latin typeface="Lato"/>
                <a:ea typeface="Lato"/>
                <a:cs typeface="Lato"/>
                <a:sym typeface="Lato"/>
              </a:defRPr>
            </a:lvl6pPr>
            <a:lvl7pPr lvl="6">
              <a:spcBef>
                <a:spcPts val="0"/>
              </a:spcBef>
              <a:buClr>
                <a:schemeClr val="lt1"/>
              </a:buClr>
              <a:buSzPct val="100000"/>
              <a:buFont typeface="Lato"/>
              <a:defRPr b="0" sz="4800">
                <a:solidFill>
                  <a:schemeClr val="lt1"/>
                </a:solidFill>
                <a:latin typeface="Lato"/>
                <a:ea typeface="Lato"/>
                <a:cs typeface="Lato"/>
                <a:sym typeface="Lato"/>
              </a:defRPr>
            </a:lvl7pPr>
            <a:lvl8pPr lvl="7">
              <a:spcBef>
                <a:spcPts val="0"/>
              </a:spcBef>
              <a:buClr>
                <a:schemeClr val="lt1"/>
              </a:buClr>
              <a:buSzPct val="100000"/>
              <a:buFont typeface="Lato"/>
              <a:defRPr b="0" sz="4800">
                <a:solidFill>
                  <a:schemeClr val="lt1"/>
                </a:solidFill>
                <a:latin typeface="Lato"/>
                <a:ea typeface="Lato"/>
                <a:cs typeface="Lato"/>
                <a:sym typeface="Lato"/>
              </a:defRPr>
            </a:lvl8pPr>
            <a:lvl9pPr lvl="8">
              <a:spcBef>
                <a:spcPts val="0"/>
              </a:spcBef>
              <a:buClr>
                <a:schemeClr val="lt1"/>
              </a:buClr>
              <a:buSzPct val="100000"/>
              <a:buFont typeface="Lato"/>
              <a:defRPr b="0" sz="4800">
                <a:solidFill>
                  <a:schemeClr val="lt1"/>
                </a:solidFill>
                <a:latin typeface="Lato"/>
                <a:ea typeface="Lato"/>
                <a:cs typeface="Lato"/>
                <a:sym typeface="Lato"/>
              </a:defRPr>
            </a:lvl9pPr>
          </a:lstStyle>
          <a:p/>
        </p:txBody>
      </p:sp>
      <p:sp>
        <p:nvSpPr>
          <p:cNvPr id="37" name="Shape 3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1" name="Shape 41"/>
          <p:cNvSpPr txBox="1"/>
          <p:nvPr>
            <p:ph type="title"/>
          </p:nvPr>
        </p:nvSpPr>
        <p:spPr>
          <a:xfrm>
            <a:off x="265500" y="1107950"/>
            <a:ext cx="4045200" cy="16836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4" name="Shape 4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7" name="Shape 4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91350"/>
            <a:ext cx="8520600" cy="626100"/>
          </a:xfrm>
          <a:prstGeom prst="rect">
            <a:avLst/>
          </a:prstGeom>
          <a:noFill/>
          <a:ln>
            <a:noFill/>
          </a:ln>
        </p:spPr>
        <p:txBody>
          <a:bodyPr anchorCtr="0" anchor="t" bIns="91425" lIns="91425" rIns="91425" tIns="91425"/>
          <a:lstStyle>
            <a:lvl1pPr lvl="0">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thecoolspot.gov/"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 Id="rId3" Type="http://schemas.openxmlformats.org/officeDocument/2006/relationships/image" Target="../media/image0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00.jpg"/><Relationship Id="rId4" Type="http://schemas.openxmlformats.org/officeDocument/2006/relationships/image" Target="../media/image0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3096250" y="1627200"/>
            <a:ext cx="2951400" cy="1584300"/>
          </a:xfrm>
          <a:prstGeom prst="rect">
            <a:avLst/>
          </a:prstGeom>
        </p:spPr>
        <p:txBody>
          <a:bodyPr anchorCtr="0" anchor="ctr" bIns="91425" lIns="91425" rIns="91425" tIns="91425">
            <a:noAutofit/>
          </a:bodyPr>
          <a:lstStyle/>
          <a:p>
            <a:pPr lvl="0" rtl="0">
              <a:spcBef>
                <a:spcPts val="0"/>
              </a:spcBef>
              <a:buNone/>
            </a:pPr>
            <a:r>
              <a:rPr lang="en"/>
              <a:t>Peer Pressure </a:t>
            </a:r>
          </a:p>
          <a:p>
            <a:pPr lvl="0" rtl="0">
              <a:spcBef>
                <a:spcPts val="0"/>
              </a:spcBef>
              <a:buNone/>
            </a:pPr>
            <a:r>
              <a:rPr lang="en"/>
              <a:t>&amp; </a:t>
            </a:r>
          </a:p>
          <a:p>
            <a:pPr lvl="0">
              <a:spcBef>
                <a:spcPts val="0"/>
              </a:spcBef>
              <a:buNone/>
            </a:pPr>
            <a:r>
              <a:rPr lang="en"/>
              <a:t>Refusal Skills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490250" y="526350"/>
            <a:ext cx="3579600" cy="4090800"/>
          </a:xfrm>
          <a:prstGeom prst="rect">
            <a:avLst/>
          </a:prstGeom>
        </p:spPr>
        <p:txBody>
          <a:bodyPr anchorCtr="0" anchor="ctr" bIns="91425" lIns="91425" rIns="91425" tIns="91425">
            <a:noAutofit/>
          </a:bodyPr>
          <a:lstStyle/>
          <a:p>
            <a:pPr lvl="0">
              <a:spcBef>
                <a:spcPts val="0"/>
              </a:spcBef>
              <a:buNone/>
            </a:pPr>
            <a:r>
              <a:rPr lang="en"/>
              <a:t>Why do people give into peer pressure?</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ph type="title"/>
          </p:nvPr>
        </p:nvSpPr>
        <p:spPr>
          <a:xfrm>
            <a:off x="509550" y="1423875"/>
            <a:ext cx="8124900" cy="1176000"/>
          </a:xfrm>
          <a:prstGeom prst="rect">
            <a:avLst/>
          </a:prstGeom>
        </p:spPr>
        <p:txBody>
          <a:bodyPr anchorCtr="0" anchor="ctr" bIns="91425" lIns="91425" rIns="91425" tIns="91425">
            <a:noAutofit/>
          </a:bodyPr>
          <a:lstStyle/>
          <a:p>
            <a:pPr lvl="0" rtl="0">
              <a:spcBef>
                <a:spcPts val="0"/>
              </a:spcBef>
              <a:buNone/>
            </a:pPr>
            <a:r>
              <a:rPr lang="en"/>
              <a:t>computer assignment</a:t>
            </a:r>
          </a:p>
          <a:p>
            <a:pPr lvl="0">
              <a:spcBef>
                <a:spcPts val="0"/>
              </a:spcBef>
              <a:buNone/>
            </a:pPr>
            <a:r>
              <a:t/>
            </a:r>
            <a:endParaRPr/>
          </a:p>
        </p:txBody>
      </p:sp>
      <p:sp>
        <p:nvSpPr>
          <p:cNvPr id="122" name="Shape 122"/>
          <p:cNvSpPr txBox="1"/>
          <p:nvPr/>
        </p:nvSpPr>
        <p:spPr>
          <a:xfrm>
            <a:off x="1249300" y="3005075"/>
            <a:ext cx="6696600" cy="1609500"/>
          </a:xfrm>
          <a:prstGeom prst="rect">
            <a:avLst/>
          </a:prstGeom>
          <a:noFill/>
          <a:ln>
            <a:noFill/>
          </a:ln>
        </p:spPr>
        <p:txBody>
          <a:bodyPr anchorCtr="0" anchor="t" bIns="91425" lIns="91425" rIns="91425" tIns="91425">
            <a:noAutofit/>
          </a:bodyPr>
          <a:lstStyle/>
          <a:p>
            <a:pPr lvl="0" rtl="0" algn="ctr">
              <a:spcBef>
                <a:spcPts val="0"/>
              </a:spcBef>
              <a:buNone/>
            </a:pPr>
            <a:r>
              <a:rPr lang="en" sz="2400"/>
              <a:t>To complete the rest of your notes, and understand how peer pressure works, you will go to</a:t>
            </a:r>
            <a:r>
              <a:rPr lang="en" sz="2400">
                <a:solidFill>
                  <a:srgbClr val="FFFFFF"/>
                </a:solidFill>
              </a:rPr>
              <a:t> </a:t>
            </a:r>
            <a:r>
              <a:rPr lang="en" sz="2400" u="sng">
                <a:solidFill>
                  <a:srgbClr val="FFFFFF"/>
                </a:solidFill>
                <a:hlinkClick r:id="rId3"/>
              </a:rPr>
              <a:t>http://www.thecoolspot.gov/</a:t>
            </a:r>
            <a:r>
              <a:rPr lang="en" sz="2400">
                <a:solidFill>
                  <a:srgbClr val="FFFFFF"/>
                </a:solidFill>
              </a:rPr>
              <a:t> </a:t>
            </a:r>
          </a:p>
          <a:p>
            <a:pPr lvl="0" algn="ctr">
              <a:spcBef>
                <a:spcPts val="0"/>
              </a:spcBef>
              <a:buNone/>
            </a:pPr>
            <a:r>
              <a:rPr lang="en" sz="2400"/>
              <a:t>	-follow directions in your packet!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509550" y="1423875"/>
            <a:ext cx="8124900" cy="1798200"/>
          </a:xfrm>
          <a:prstGeom prst="rect">
            <a:avLst/>
          </a:prstGeom>
        </p:spPr>
        <p:txBody>
          <a:bodyPr anchorCtr="0" anchor="ctr" bIns="91425" lIns="91425" rIns="91425" tIns="91425">
            <a:noAutofit/>
          </a:bodyPr>
          <a:lstStyle/>
          <a:p>
            <a:pPr lvl="0">
              <a:spcBef>
                <a:spcPts val="0"/>
              </a:spcBef>
              <a:buNone/>
            </a:pPr>
            <a:r>
              <a:rPr lang="en"/>
              <a:t>Group Scenarios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490250" y="526350"/>
            <a:ext cx="5618700" cy="4090800"/>
          </a:xfrm>
          <a:prstGeom prst="rect">
            <a:avLst/>
          </a:prstGeom>
        </p:spPr>
        <p:txBody>
          <a:bodyPr anchorCtr="0" anchor="ctr" bIns="91425" lIns="91425" rIns="91425" tIns="91425">
            <a:noAutofit/>
          </a:bodyPr>
          <a:lstStyle/>
          <a:p>
            <a:pPr lvl="0">
              <a:spcBef>
                <a:spcPts val="0"/>
              </a:spcBef>
              <a:buNone/>
            </a:pPr>
            <a:r>
              <a:rPr lang="en"/>
              <a:t>In groups of 2-3, you will be given a scenario. You need to present how you would refuse the peer pressure</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265500" y="1107950"/>
            <a:ext cx="4045200" cy="1683600"/>
          </a:xfrm>
          <a:prstGeom prst="rect">
            <a:avLst/>
          </a:prstGeom>
        </p:spPr>
        <p:txBody>
          <a:bodyPr anchorCtr="0" anchor="b" bIns="91425" lIns="91425" rIns="91425" tIns="91425">
            <a:noAutofit/>
          </a:bodyPr>
          <a:lstStyle/>
          <a:p>
            <a:pPr lvl="0">
              <a:spcBef>
                <a:spcPts val="0"/>
              </a:spcBef>
              <a:buNone/>
            </a:pPr>
            <a:r>
              <a:rPr lang="en"/>
              <a:t>Scenario #1</a:t>
            </a:r>
          </a:p>
        </p:txBody>
      </p:sp>
      <p:sp>
        <p:nvSpPr>
          <p:cNvPr id="138" name="Shape 138"/>
          <p:cNvSpPr txBox="1"/>
          <p:nvPr>
            <p:ph idx="1" type="subTitle"/>
          </p:nvPr>
        </p:nvSpPr>
        <p:spPr>
          <a:xfrm>
            <a:off x="265500" y="2845200"/>
            <a:ext cx="4045200" cy="1345500"/>
          </a:xfrm>
          <a:prstGeom prst="rect">
            <a:avLst/>
          </a:prstGeom>
        </p:spPr>
        <p:txBody>
          <a:bodyPr anchorCtr="0" anchor="t" bIns="91425" lIns="91425" rIns="91425" tIns="91425">
            <a:noAutofit/>
          </a:bodyPr>
          <a:lstStyle/>
          <a:p>
            <a:pPr lvl="0">
              <a:spcBef>
                <a:spcPts val="0"/>
              </a:spcBef>
              <a:buNone/>
            </a:pPr>
            <a:r>
              <a:t/>
            </a:r>
            <a:endParaRPr/>
          </a:p>
        </p:txBody>
      </p:sp>
      <p:sp>
        <p:nvSpPr>
          <p:cNvPr id="139" name="Shape 139"/>
          <p:cNvSpPr txBox="1"/>
          <p:nvPr>
            <p:ph idx="2" type="body"/>
          </p:nvPr>
        </p:nvSpPr>
        <p:spPr>
          <a:xfrm>
            <a:off x="4939500" y="724200"/>
            <a:ext cx="3837000" cy="3695100"/>
          </a:xfrm>
          <a:prstGeom prst="rect">
            <a:avLst/>
          </a:prstGeom>
        </p:spPr>
        <p:txBody>
          <a:bodyPr anchorCtr="0" anchor="ctr" bIns="91425" lIns="91425" rIns="91425" tIns="91425">
            <a:noAutofit/>
          </a:bodyPr>
          <a:lstStyle/>
          <a:p>
            <a:pPr lvl="0">
              <a:spcBef>
                <a:spcPts val="0"/>
              </a:spcBef>
              <a:spcAft>
                <a:spcPts val="0"/>
              </a:spcAft>
              <a:buNone/>
            </a:pPr>
            <a:r>
              <a:rPr lang="en">
                <a:solidFill>
                  <a:srgbClr val="000000"/>
                </a:solidFill>
                <a:latin typeface="Cambria"/>
                <a:ea typeface="Cambria"/>
                <a:cs typeface="Cambria"/>
                <a:sym typeface="Cambria"/>
              </a:rPr>
              <a:t>You are hanging out at the park on a weekend with all your friends. There are a few people there who you don’t know very well, but they seem super cool, so you want them to like you. Hazel, a girl who is popular at school mentions her older brother is having a party tomorrow night, and there will be alcohol there. “You all have to come and try it! I’ve heard parties can be way more fun with alcohol.” </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265500" y="1107950"/>
            <a:ext cx="4045200" cy="1683600"/>
          </a:xfrm>
          <a:prstGeom prst="rect">
            <a:avLst/>
          </a:prstGeom>
        </p:spPr>
        <p:txBody>
          <a:bodyPr anchorCtr="0" anchor="b" bIns="91425" lIns="91425" rIns="91425" tIns="91425">
            <a:noAutofit/>
          </a:bodyPr>
          <a:lstStyle/>
          <a:p>
            <a:pPr lvl="0">
              <a:spcBef>
                <a:spcPts val="0"/>
              </a:spcBef>
              <a:buNone/>
            </a:pPr>
            <a:r>
              <a:rPr lang="en"/>
              <a:t>Scenario #2</a:t>
            </a:r>
          </a:p>
        </p:txBody>
      </p:sp>
      <p:sp>
        <p:nvSpPr>
          <p:cNvPr id="145" name="Shape 145"/>
          <p:cNvSpPr txBox="1"/>
          <p:nvPr>
            <p:ph idx="1" type="subTitle"/>
          </p:nvPr>
        </p:nvSpPr>
        <p:spPr>
          <a:xfrm>
            <a:off x="265500" y="2845200"/>
            <a:ext cx="4045200" cy="1345500"/>
          </a:xfrm>
          <a:prstGeom prst="rect">
            <a:avLst/>
          </a:prstGeom>
        </p:spPr>
        <p:txBody>
          <a:bodyPr anchorCtr="0" anchor="t" bIns="91425" lIns="91425" rIns="91425" tIns="91425">
            <a:noAutofit/>
          </a:bodyPr>
          <a:lstStyle/>
          <a:p>
            <a:pPr lvl="0">
              <a:spcBef>
                <a:spcPts val="0"/>
              </a:spcBef>
              <a:buNone/>
            </a:pPr>
            <a:r>
              <a:t/>
            </a:r>
            <a:endParaRPr/>
          </a:p>
        </p:txBody>
      </p:sp>
      <p:sp>
        <p:nvSpPr>
          <p:cNvPr id="146" name="Shape 146"/>
          <p:cNvSpPr txBox="1"/>
          <p:nvPr>
            <p:ph idx="2" type="body"/>
          </p:nvPr>
        </p:nvSpPr>
        <p:spPr>
          <a:xfrm>
            <a:off x="4731300" y="112550"/>
            <a:ext cx="4306500" cy="4749600"/>
          </a:xfrm>
          <a:prstGeom prst="rect">
            <a:avLst/>
          </a:prstGeom>
        </p:spPr>
        <p:txBody>
          <a:bodyPr anchorCtr="0" anchor="ctr" bIns="91425" lIns="91425" rIns="91425" tIns="91425">
            <a:noAutofit/>
          </a:bodyPr>
          <a:lstStyle/>
          <a:p>
            <a:pPr lvl="0">
              <a:spcBef>
                <a:spcPts val="0"/>
              </a:spcBef>
              <a:spcAft>
                <a:spcPts val="0"/>
              </a:spcAft>
              <a:buNone/>
            </a:pPr>
            <a:r>
              <a:rPr lang="en">
                <a:solidFill>
                  <a:srgbClr val="000000"/>
                </a:solidFill>
                <a:latin typeface="Arial"/>
                <a:ea typeface="Arial"/>
                <a:cs typeface="Arial"/>
                <a:sym typeface="Arial"/>
              </a:rPr>
              <a:t>During lunch, you and your friends are all sitting together at a table together. Two of the cutest 9th grade boys come up to you and your friend and ask if you want to come hang out with them after school. These boys are known to smoke after school, and are mean to kids who don’t smoke with them. Your friend says “I don’t think that is a good idea. I know you two smoke, and I don’t want to be around that” The boys start laughing and making fun of your friend. They turn to you and ask “What about you? Are you going to be a lame-o nerd like her or will you be cool and come hang with us?”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ph type="title"/>
          </p:nvPr>
        </p:nvSpPr>
        <p:spPr>
          <a:xfrm>
            <a:off x="265500" y="1107950"/>
            <a:ext cx="4045200" cy="1683600"/>
          </a:xfrm>
          <a:prstGeom prst="rect">
            <a:avLst/>
          </a:prstGeom>
        </p:spPr>
        <p:txBody>
          <a:bodyPr anchorCtr="0" anchor="b" bIns="91425" lIns="91425" rIns="91425" tIns="91425">
            <a:noAutofit/>
          </a:bodyPr>
          <a:lstStyle/>
          <a:p>
            <a:pPr lvl="0">
              <a:spcBef>
                <a:spcPts val="0"/>
              </a:spcBef>
              <a:buNone/>
            </a:pPr>
            <a:r>
              <a:rPr lang="en"/>
              <a:t>Scenario#3</a:t>
            </a:r>
          </a:p>
        </p:txBody>
      </p:sp>
      <p:sp>
        <p:nvSpPr>
          <p:cNvPr id="152" name="Shape 152"/>
          <p:cNvSpPr txBox="1"/>
          <p:nvPr>
            <p:ph idx="1" type="subTitle"/>
          </p:nvPr>
        </p:nvSpPr>
        <p:spPr>
          <a:xfrm>
            <a:off x="265500" y="2845200"/>
            <a:ext cx="4045200" cy="1345500"/>
          </a:xfrm>
          <a:prstGeom prst="rect">
            <a:avLst/>
          </a:prstGeom>
        </p:spPr>
        <p:txBody>
          <a:bodyPr anchorCtr="0" anchor="t" bIns="91425" lIns="91425" rIns="91425" tIns="91425">
            <a:noAutofit/>
          </a:bodyPr>
          <a:lstStyle/>
          <a:p>
            <a:pPr lvl="0">
              <a:spcBef>
                <a:spcPts val="0"/>
              </a:spcBef>
              <a:buNone/>
            </a:pPr>
            <a:r>
              <a:t/>
            </a:r>
            <a:endParaRPr/>
          </a:p>
        </p:txBody>
      </p:sp>
      <p:sp>
        <p:nvSpPr>
          <p:cNvPr id="153" name="Shape 153"/>
          <p:cNvSpPr txBox="1"/>
          <p:nvPr>
            <p:ph idx="2" type="body"/>
          </p:nvPr>
        </p:nvSpPr>
        <p:spPr>
          <a:xfrm>
            <a:off x="4637025" y="101300"/>
            <a:ext cx="4389300" cy="4918500"/>
          </a:xfrm>
          <a:prstGeom prst="rect">
            <a:avLst/>
          </a:prstGeom>
        </p:spPr>
        <p:txBody>
          <a:bodyPr anchorCtr="0" anchor="ctr" bIns="91425" lIns="91425" rIns="91425" tIns="91425">
            <a:noAutofit/>
          </a:bodyPr>
          <a:lstStyle/>
          <a:p>
            <a:pPr lvl="0">
              <a:spcBef>
                <a:spcPts val="0"/>
              </a:spcBef>
              <a:spcAft>
                <a:spcPts val="0"/>
              </a:spcAft>
              <a:buNone/>
            </a:pPr>
            <a:r>
              <a:rPr lang="en" sz="1700">
                <a:solidFill>
                  <a:srgbClr val="000000"/>
                </a:solidFill>
                <a:latin typeface="Arial"/>
                <a:ea typeface="Arial"/>
                <a:cs typeface="Arial"/>
                <a:sym typeface="Arial"/>
              </a:rPr>
              <a:t>You are visiting your grandparent’s farm during Spring Break with all your extended family you haven’t seen for almost a year. Your favorite cousin Todd, tells you to meet out by the river later that night. You are excited to catch up with Todd, and meet him as planned. Todd tells you that he is captain of his football team, and all the guys thing he the bomb. Your stomach sinks when he pulls out a bottle of pills. “This is your ticket to the good life man” and he offers you a handful to keep and try. “Where did you get these? Are these yours?” you ask. “Nah man, it doesn’t matter. These will make you feel good all the time, I know how bad you wanna be Captain, these will make you a better player, and a cooler guy!”</a:t>
            </a:r>
            <a:r>
              <a:rPr lang="en" sz="1400">
                <a:solidFill>
                  <a:srgbClr val="000000"/>
                </a:solidFill>
                <a:latin typeface="Arial"/>
                <a:ea typeface="Arial"/>
                <a:cs typeface="Arial"/>
                <a:sym typeface="Arial"/>
              </a:rPr>
              <a:t> </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sp>
        <p:nvSpPr>
          <p:cNvPr id="158" name="Shape 158"/>
          <p:cNvSpPr txBox="1"/>
          <p:nvPr>
            <p:ph type="title"/>
          </p:nvPr>
        </p:nvSpPr>
        <p:spPr>
          <a:xfrm>
            <a:off x="265500" y="1107950"/>
            <a:ext cx="4045200" cy="1683600"/>
          </a:xfrm>
          <a:prstGeom prst="rect">
            <a:avLst/>
          </a:prstGeom>
        </p:spPr>
        <p:txBody>
          <a:bodyPr anchorCtr="0" anchor="b" bIns="91425" lIns="91425" rIns="91425" tIns="91425">
            <a:noAutofit/>
          </a:bodyPr>
          <a:lstStyle/>
          <a:p>
            <a:pPr lvl="0">
              <a:spcBef>
                <a:spcPts val="0"/>
              </a:spcBef>
              <a:buNone/>
            </a:pPr>
            <a:r>
              <a:rPr lang="en"/>
              <a:t>Scenario #4</a:t>
            </a:r>
          </a:p>
        </p:txBody>
      </p:sp>
      <p:sp>
        <p:nvSpPr>
          <p:cNvPr id="159" name="Shape 159"/>
          <p:cNvSpPr txBox="1"/>
          <p:nvPr>
            <p:ph idx="1" type="subTitle"/>
          </p:nvPr>
        </p:nvSpPr>
        <p:spPr>
          <a:xfrm>
            <a:off x="265500" y="2845200"/>
            <a:ext cx="4045200" cy="1345500"/>
          </a:xfrm>
          <a:prstGeom prst="rect">
            <a:avLst/>
          </a:prstGeom>
        </p:spPr>
        <p:txBody>
          <a:bodyPr anchorCtr="0" anchor="t" bIns="91425" lIns="91425" rIns="91425" tIns="91425">
            <a:noAutofit/>
          </a:bodyPr>
          <a:lstStyle/>
          <a:p>
            <a:pPr lvl="0">
              <a:spcBef>
                <a:spcPts val="0"/>
              </a:spcBef>
              <a:buNone/>
            </a:pPr>
            <a:r>
              <a:t/>
            </a:r>
            <a:endParaRPr/>
          </a:p>
        </p:txBody>
      </p:sp>
      <p:sp>
        <p:nvSpPr>
          <p:cNvPr id="160" name="Shape 160"/>
          <p:cNvSpPr txBox="1"/>
          <p:nvPr>
            <p:ph idx="2" type="body"/>
          </p:nvPr>
        </p:nvSpPr>
        <p:spPr>
          <a:xfrm>
            <a:off x="4603275" y="78775"/>
            <a:ext cx="4423200" cy="5064600"/>
          </a:xfrm>
          <a:prstGeom prst="rect">
            <a:avLst/>
          </a:prstGeom>
        </p:spPr>
        <p:txBody>
          <a:bodyPr anchorCtr="0" anchor="ctr" bIns="91425" lIns="91425" rIns="91425" tIns="91425">
            <a:noAutofit/>
          </a:bodyPr>
          <a:lstStyle/>
          <a:p>
            <a:pPr lvl="0" rtl="0">
              <a:spcBef>
                <a:spcPts val="0"/>
              </a:spcBef>
              <a:spcAft>
                <a:spcPts val="0"/>
              </a:spcAft>
              <a:buNone/>
            </a:pPr>
            <a:r>
              <a:rPr lang="en" sz="1600">
                <a:solidFill>
                  <a:srgbClr val="000000"/>
                </a:solidFill>
                <a:latin typeface="Cambria"/>
                <a:ea typeface="Cambria"/>
                <a:cs typeface="Cambria"/>
                <a:sym typeface="Cambria"/>
              </a:rPr>
              <a:t>You recently were in trouble at school and your parents were really upset. You are working hard to earn their trust back, and hope that they will see you can be responsible and make good choices. You talk your parents into letting you hang out with some friends over the weekend. Your parents tell you as they drop you off, that if there are any drugs or alcohol to call them and they will come get you. You are so excited to see your friends again after being grounded for so long! As soon as you walk in, you see a lot of other people with your friends you don’t know, and you smell weed. “What’s going on?” you ask. Your friends tell you that they met some new people who are showing them how to relax and have a good time. You say :“My parents will kill me!” And everyone starts laughing and making fun of you for being a “goody-good” “They won’t know!” </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4" name="Shape 164"/>
        <p:cNvGrpSpPr/>
        <p:nvPr/>
      </p:nvGrpSpPr>
      <p:grpSpPr>
        <a:xfrm>
          <a:off x="0" y="0"/>
          <a:ext cx="0" cy="0"/>
          <a:chOff x="0" y="0"/>
          <a:chExt cx="0" cy="0"/>
        </a:xfrm>
      </p:grpSpPr>
      <p:sp>
        <p:nvSpPr>
          <p:cNvPr id="165" name="Shape 165"/>
          <p:cNvSpPr txBox="1"/>
          <p:nvPr>
            <p:ph type="title"/>
          </p:nvPr>
        </p:nvSpPr>
        <p:spPr>
          <a:xfrm>
            <a:off x="265500" y="1107950"/>
            <a:ext cx="4045200" cy="1683600"/>
          </a:xfrm>
          <a:prstGeom prst="rect">
            <a:avLst/>
          </a:prstGeom>
        </p:spPr>
        <p:txBody>
          <a:bodyPr anchorCtr="0" anchor="b" bIns="91425" lIns="91425" rIns="91425" tIns="91425">
            <a:noAutofit/>
          </a:bodyPr>
          <a:lstStyle/>
          <a:p>
            <a:pPr lvl="0">
              <a:spcBef>
                <a:spcPts val="0"/>
              </a:spcBef>
              <a:buNone/>
            </a:pPr>
            <a:r>
              <a:rPr lang="en"/>
              <a:t>Scenario #5</a:t>
            </a:r>
          </a:p>
        </p:txBody>
      </p:sp>
      <p:sp>
        <p:nvSpPr>
          <p:cNvPr id="166" name="Shape 166"/>
          <p:cNvSpPr txBox="1"/>
          <p:nvPr>
            <p:ph idx="1" type="subTitle"/>
          </p:nvPr>
        </p:nvSpPr>
        <p:spPr>
          <a:xfrm>
            <a:off x="265500" y="2845200"/>
            <a:ext cx="4045200" cy="1345500"/>
          </a:xfrm>
          <a:prstGeom prst="rect">
            <a:avLst/>
          </a:prstGeom>
        </p:spPr>
        <p:txBody>
          <a:bodyPr anchorCtr="0" anchor="t" bIns="91425" lIns="91425" rIns="91425" tIns="91425">
            <a:noAutofit/>
          </a:bodyPr>
          <a:lstStyle/>
          <a:p>
            <a:pPr lvl="0">
              <a:spcBef>
                <a:spcPts val="0"/>
              </a:spcBef>
              <a:buNone/>
            </a:pPr>
            <a:r>
              <a:t/>
            </a:r>
            <a:endParaRPr/>
          </a:p>
        </p:txBody>
      </p:sp>
      <p:sp>
        <p:nvSpPr>
          <p:cNvPr id="167" name="Shape 167"/>
          <p:cNvSpPr txBox="1"/>
          <p:nvPr>
            <p:ph idx="2" type="body"/>
          </p:nvPr>
        </p:nvSpPr>
        <p:spPr>
          <a:xfrm>
            <a:off x="4704550" y="180075"/>
            <a:ext cx="4439400" cy="4760700"/>
          </a:xfrm>
          <a:prstGeom prst="rect">
            <a:avLst/>
          </a:prstGeom>
        </p:spPr>
        <p:txBody>
          <a:bodyPr anchorCtr="0" anchor="ctr" bIns="91425" lIns="91425" rIns="91425" tIns="91425">
            <a:noAutofit/>
          </a:bodyPr>
          <a:lstStyle/>
          <a:p>
            <a:pPr lvl="0">
              <a:spcBef>
                <a:spcPts val="0"/>
              </a:spcBef>
              <a:spcAft>
                <a:spcPts val="0"/>
              </a:spcAft>
              <a:buNone/>
            </a:pPr>
            <a:r>
              <a:rPr lang="en" sz="2000">
                <a:solidFill>
                  <a:srgbClr val="000000"/>
                </a:solidFill>
                <a:latin typeface="Cambria"/>
                <a:ea typeface="Cambria"/>
                <a:cs typeface="Cambria"/>
                <a:sym typeface="Cambria"/>
              </a:rPr>
              <a:t>Your parents are gone for the night and you are home working on homework. Your friend texts you to see what you are up to. Once he finds out that your parents are gone he wants to come over! “Perfect dude! I have some new stuff we wanna try and we can’t find anywhere to do it without parents! We will be over in a few minutes” he texts. You know that he means drugs when he says “new stuff” and you know your parents do not allow you to have friends over when they are gone, plus you have a lot of homework to finish. </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type="title"/>
          </p:nvPr>
        </p:nvSpPr>
        <p:spPr>
          <a:xfrm>
            <a:off x="265500" y="1107950"/>
            <a:ext cx="4045200" cy="1683600"/>
          </a:xfrm>
          <a:prstGeom prst="rect">
            <a:avLst/>
          </a:prstGeom>
        </p:spPr>
        <p:txBody>
          <a:bodyPr anchorCtr="0" anchor="b" bIns="91425" lIns="91425" rIns="91425" tIns="91425">
            <a:noAutofit/>
          </a:bodyPr>
          <a:lstStyle/>
          <a:p>
            <a:pPr lvl="0">
              <a:spcBef>
                <a:spcPts val="0"/>
              </a:spcBef>
              <a:buNone/>
            </a:pPr>
            <a:r>
              <a:rPr lang="en"/>
              <a:t>Scenario #6</a:t>
            </a:r>
          </a:p>
        </p:txBody>
      </p:sp>
      <p:sp>
        <p:nvSpPr>
          <p:cNvPr id="173" name="Shape 173"/>
          <p:cNvSpPr txBox="1"/>
          <p:nvPr>
            <p:ph idx="1" type="subTitle"/>
          </p:nvPr>
        </p:nvSpPr>
        <p:spPr>
          <a:xfrm>
            <a:off x="265500" y="2845200"/>
            <a:ext cx="4045200" cy="1345500"/>
          </a:xfrm>
          <a:prstGeom prst="rect">
            <a:avLst/>
          </a:prstGeom>
        </p:spPr>
        <p:txBody>
          <a:bodyPr anchorCtr="0" anchor="t" bIns="91425" lIns="91425" rIns="91425" tIns="91425">
            <a:noAutofit/>
          </a:bodyPr>
          <a:lstStyle/>
          <a:p>
            <a:pPr lvl="0">
              <a:spcBef>
                <a:spcPts val="0"/>
              </a:spcBef>
              <a:buNone/>
            </a:pPr>
            <a:r>
              <a:t/>
            </a:r>
            <a:endParaRPr/>
          </a:p>
        </p:txBody>
      </p:sp>
      <p:sp>
        <p:nvSpPr>
          <p:cNvPr id="174" name="Shape 174"/>
          <p:cNvSpPr txBox="1"/>
          <p:nvPr>
            <p:ph idx="2" type="body"/>
          </p:nvPr>
        </p:nvSpPr>
        <p:spPr>
          <a:xfrm>
            <a:off x="4659550" y="67525"/>
            <a:ext cx="4355700" cy="4952100"/>
          </a:xfrm>
          <a:prstGeom prst="rect">
            <a:avLst/>
          </a:prstGeom>
        </p:spPr>
        <p:txBody>
          <a:bodyPr anchorCtr="0" anchor="ctr" bIns="91425" lIns="91425" rIns="91425" tIns="91425">
            <a:noAutofit/>
          </a:bodyPr>
          <a:lstStyle/>
          <a:p>
            <a:pPr lvl="0">
              <a:spcBef>
                <a:spcPts val="0"/>
              </a:spcBef>
              <a:spcAft>
                <a:spcPts val="0"/>
              </a:spcAft>
              <a:buNone/>
            </a:pPr>
            <a:r>
              <a:rPr lang="en" sz="2000">
                <a:solidFill>
                  <a:srgbClr val="000000"/>
                </a:solidFill>
                <a:latin typeface="Cambria"/>
                <a:ea typeface="Cambria"/>
                <a:cs typeface="Cambria"/>
                <a:sym typeface="Cambria"/>
              </a:rPr>
              <a:t>You love dancing, and are so excited to go to a dance party that everyone has been talking about all month. As soon as you get there, someone offers you something that looks like a drug you learned about in health class. “This will make tonight unreal, this literally makes you see and feel the music, and makes dancing way more fun!” Your friends eagerly take the drug and tell you that you are stupid if you don’t try it at least one time.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180225" y="292925"/>
            <a:ext cx="4325100" cy="1389000"/>
          </a:xfrm>
          <a:prstGeom prst="rect">
            <a:avLst/>
          </a:prstGeom>
        </p:spPr>
        <p:txBody>
          <a:bodyPr anchorCtr="0" anchor="b" bIns="91425" lIns="91425" rIns="91425" tIns="91425">
            <a:noAutofit/>
          </a:bodyPr>
          <a:lstStyle/>
          <a:p>
            <a:pPr lvl="0">
              <a:spcBef>
                <a:spcPts val="0"/>
              </a:spcBef>
              <a:buNone/>
            </a:pPr>
            <a:r>
              <a:rPr lang="en" sz="2400"/>
              <a:t>You have heard about the dangers and negative health effects of drugs...</a:t>
            </a:r>
          </a:p>
        </p:txBody>
      </p:sp>
      <p:sp>
        <p:nvSpPr>
          <p:cNvPr id="65" name="Shape 65"/>
          <p:cNvSpPr txBox="1"/>
          <p:nvPr>
            <p:ph idx="2" type="body"/>
          </p:nvPr>
        </p:nvSpPr>
        <p:spPr>
          <a:xfrm>
            <a:off x="4939500" y="2500500"/>
            <a:ext cx="3837000" cy="2129100"/>
          </a:xfrm>
          <a:prstGeom prst="rect">
            <a:avLst/>
          </a:prstGeom>
        </p:spPr>
        <p:txBody>
          <a:bodyPr anchorCtr="0" anchor="ctr" bIns="91425" lIns="91425" rIns="91425" tIns="91425">
            <a:noAutofit/>
          </a:bodyPr>
          <a:lstStyle/>
          <a:p>
            <a:pPr lvl="0" algn="ctr">
              <a:spcBef>
                <a:spcPts val="0"/>
              </a:spcBef>
              <a:buNone/>
            </a:pPr>
            <a:r>
              <a:rPr lang="en" sz="2400"/>
              <a:t> But did you know there are many other negative results from the choice to use drugs?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x="0" y="0"/>
          <a:ext cx="0" cy="0"/>
          <a:chOff x="0" y="0"/>
          <a:chExt cx="0" cy="0"/>
        </a:xfrm>
      </p:grpSpPr>
      <p:sp>
        <p:nvSpPr>
          <p:cNvPr id="179" name="Shape 179"/>
          <p:cNvSpPr txBox="1"/>
          <p:nvPr>
            <p:ph type="title"/>
          </p:nvPr>
        </p:nvSpPr>
        <p:spPr>
          <a:xfrm>
            <a:off x="265500" y="1107950"/>
            <a:ext cx="4045200" cy="1683600"/>
          </a:xfrm>
          <a:prstGeom prst="rect">
            <a:avLst/>
          </a:prstGeom>
        </p:spPr>
        <p:txBody>
          <a:bodyPr anchorCtr="0" anchor="b" bIns="91425" lIns="91425" rIns="91425" tIns="91425">
            <a:noAutofit/>
          </a:bodyPr>
          <a:lstStyle/>
          <a:p>
            <a:pPr lvl="0">
              <a:spcBef>
                <a:spcPts val="0"/>
              </a:spcBef>
              <a:buNone/>
            </a:pPr>
            <a:r>
              <a:rPr lang="en"/>
              <a:t>Scenario #7</a:t>
            </a:r>
          </a:p>
        </p:txBody>
      </p:sp>
      <p:sp>
        <p:nvSpPr>
          <p:cNvPr id="180" name="Shape 180"/>
          <p:cNvSpPr txBox="1"/>
          <p:nvPr>
            <p:ph idx="1" type="subTitle"/>
          </p:nvPr>
        </p:nvSpPr>
        <p:spPr>
          <a:xfrm>
            <a:off x="265500" y="2845200"/>
            <a:ext cx="4045200" cy="1345500"/>
          </a:xfrm>
          <a:prstGeom prst="rect">
            <a:avLst/>
          </a:prstGeom>
        </p:spPr>
        <p:txBody>
          <a:bodyPr anchorCtr="0" anchor="t" bIns="91425" lIns="91425" rIns="91425" tIns="91425">
            <a:noAutofit/>
          </a:bodyPr>
          <a:lstStyle/>
          <a:p>
            <a:pPr lvl="0">
              <a:spcBef>
                <a:spcPts val="0"/>
              </a:spcBef>
              <a:buNone/>
            </a:pPr>
            <a:r>
              <a:t/>
            </a:r>
            <a:endParaRPr/>
          </a:p>
        </p:txBody>
      </p:sp>
      <p:sp>
        <p:nvSpPr>
          <p:cNvPr id="181" name="Shape 181"/>
          <p:cNvSpPr txBox="1"/>
          <p:nvPr>
            <p:ph idx="2" type="body"/>
          </p:nvPr>
        </p:nvSpPr>
        <p:spPr>
          <a:xfrm>
            <a:off x="4637025" y="517725"/>
            <a:ext cx="4333200" cy="4434600"/>
          </a:xfrm>
          <a:prstGeom prst="rect">
            <a:avLst/>
          </a:prstGeom>
        </p:spPr>
        <p:txBody>
          <a:bodyPr anchorCtr="0" anchor="ctr" bIns="91425" lIns="91425" rIns="91425" tIns="91425">
            <a:noAutofit/>
          </a:bodyPr>
          <a:lstStyle/>
          <a:p>
            <a:pPr lvl="0" rtl="0">
              <a:spcBef>
                <a:spcPts val="0"/>
              </a:spcBef>
              <a:spcAft>
                <a:spcPts val="0"/>
              </a:spcAft>
              <a:buNone/>
            </a:pPr>
            <a:r>
              <a:rPr lang="en" sz="2100">
                <a:solidFill>
                  <a:srgbClr val="000000"/>
                </a:solidFill>
                <a:latin typeface="Cambria"/>
                <a:ea typeface="Cambria"/>
                <a:cs typeface="Cambria"/>
                <a:sym typeface="Cambria"/>
              </a:rPr>
              <a:t>You're at the high school basketball game, and afterwards everyone is going to the field to hang out. You are having a great time just goofing off with your friends when some older high schools students come over. They take out some cigarettes and start smoking. “You wanna try one?” One of the girls ask. “It will help you stay skinny” she says “Plus how freaking cool do we look smoking? You need some help looking cool, this will help”</a:t>
            </a:r>
          </a:p>
          <a:p>
            <a:pPr lvl="0">
              <a:spcBef>
                <a:spcPts val="0"/>
              </a:spcBef>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ph type="title"/>
          </p:nvPr>
        </p:nvSpPr>
        <p:spPr>
          <a:xfrm>
            <a:off x="135050" y="191325"/>
            <a:ext cx="8756400" cy="4738500"/>
          </a:xfrm>
          <a:prstGeom prst="rect">
            <a:avLst/>
          </a:prstGeom>
        </p:spPr>
        <p:txBody>
          <a:bodyPr anchorCtr="0" anchor="ctr" bIns="91425" lIns="91425" rIns="91425" tIns="91425">
            <a:noAutofit/>
          </a:bodyPr>
          <a:lstStyle/>
          <a:p>
            <a:pPr lvl="0" rtl="0" algn="ctr">
              <a:spcBef>
                <a:spcPts val="0"/>
              </a:spcBef>
              <a:buNone/>
            </a:pPr>
            <a:r>
              <a:rPr lang="en">
                <a:latin typeface="Rock Salt"/>
                <a:ea typeface="Rock Salt"/>
                <a:cs typeface="Rock Salt"/>
                <a:sym typeface="Rock Salt"/>
              </a:rPr>
              <a:t>Exit Ticket:</a:t>
            </a:r>
          </a:p>
          <a:p>
            <a:pPr lvl="0" rtl="0" algn="ctr">
              <a:spcBef>
                <a:spcPts val="0"/>
              </a:spcBef>
              <a:buNone/>
            </a:pPr>
            <a:r>
              <a:rPr lang="en"/>
              <a:t>  1. List one technique people use to pressure  their peers</a:t>
            </a:r>
          </a:p>
          <a:p>
            <a:pPr lvl="0" rtl="0" algn="ctr">
              <a:spcBef>
                <a:spcPts val="0"/>
              </a:spcBef>
              <a:buNone/>
            </a:pPr>
            <a:r>
              <a:rPr lang="en"/>
              <a:t>  2.  List two quick tips to an  </a:t>
            </a:r>
          </a:p>
          <a:p>
            <a:pPr lvl="0" rtl="0">
              <a:spcBef>
                <a:spcPts val="0"/>
              </a:spcBef>
              <a:buNone/>
            </a:pPr>
            <a:r>
              <a:rPr lang="en"/>
              <a:t>         effective peer pressure  </a:t>
            </a:r>
          </a:p>
          <a:p>
            <a:pPr lvl="0">
              <a:spcBef>
                <a:spcPts val="0"/>
              </a:spcBef>
              <a:buNone/>
            </a:pPr>
            <a:r>
              <a:rPr lang="en"/>
              <a:t>          refusal</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258725"/>
            <a:ext cx="8520600" cy="626100"/>
          </a:xfrm>
          <a:prstGeom prst="rect">
            <a:avLst/>
          </a:prstGeom>
        </p:spPr>
        <p:txBody>
          <a:bodyPr anchorCtr="0" anchor="t" bIns="91425" lIns="91425" rIns="91425" tIns="91425">
            <a:noAutofit/>
          </a:bodyPr>
          <a:lstStyle/>
          <a:p>
            <a:pPr lvl="0">
              <a:spcBef>
                <a:spcPts val="0"/>
              </a:spcBef>
              <a:buNone/>
            </a:pPr>
            <a:r>
              <a:rPr lang="en" sz="2500"/>
              <a:t>Students who use drugs have a greater chance of...</a:t>
            </a:r>
          </a:p>
        </p:txBody>
      </p:sp>
      <p:sp>
        <p:nvSpPr>
          <p:cNvPr id="71" name="Shape 71"/>
          <p:cNvSpPr txBox="1"/>
          <p:nvPr>
            <p:ph idx="1" type="body"/>
          </p:nvPr>
        </p:nvSpPr>
        <p:spPr>
          <a:xfrm>
            <a:off x="311700" y="884825"/>
            <a:ext cx="8520600" cy="3684000"/>
          </a:xfrm>
          <a:prstGeom prst="rect">
            <a:avLst/>
          </a:prstGeom>
        </p:spPr>
        <p:txBody>
          <a:bodyPr anchorCtr="0" anchor="t" bIns="91425" lIns="91425" rIns="91425" tIns="91425">
            <a:noAutofit/>
          </a:bodyPr>
          <a:lstStyle/>
          <a:p>
            <a:pPr indent="-400050" lvl="0" marL="457200" rtl="0">
              <a:lnSpc>
                <a:spcPct val="150000"/>
              </a:lnSpc>
              <a:spcBef>
                <a:spcPts val="0"/>
              </a:spcBef>
              <a:buClr>
                <a:srgbClr val="000000"/>
              </a:buClr>
              <a:buSzPct val="100000"/>
              <a:buFont typeface="Playfair Display"/>
            </a:pPr>
            <a:r>
              <a:rPr lang="en" sz="2700">
                <a:solidFill>
                  <a:srgbClr val="000000"/>
                </a:solidFill>
                <a:latin typeface="Playfair Display"/>
                <a:ea typeface="Playfair Display"/>
                <a:cs typeface="Playfair Display"/>
                <a:sym typeface="Playfair Display"/>
              </a:rPr>
              <a:t>Getting into </a:t>
            </a:r>
            <a:r>
              <a:rPr lang="en" sz="2700">
                <a:solidFill>
                  <a:srgbClr val="FF0000"/>
                </a:solidFill>
                <a:latin typeface="Playfair Display"/>
                <a:ea typeface="Playfair Display"/>
                <a:cs typeface="Playfair Display"/>
                <a:sym typeface="Playfair Display"/>
              </a:rPr>
              <a:t>trouble</a:t>
            </a:r>
            <a:r>
              <a:rPr lang="en" sz="2700">
                <a:solidFill>
                  <a:srgbClr val="000000"/>
                </a:solidFill>
                <a:latin typeface="Playfair Display"/>
                <a:ea typeface="Playfair Display"/>
                <a:cs typeface="Playfair Display"/>
                <a:sym typeface="Playfair Display"/>
              </a:rPr>
              <a:t> with parents, friends, and teachers</a:t>
            </a:r>
          </a:p>
          <a:p>
            <a:pPr indent="-400050" lvl="0" marL="457200" rtl="0">
              <a:lnSpc>
                <a:spcPct val="150000"/>
              </a:lnSpc>
              <a:spcBef>
                <a:spcPts val="0"/>
              </a:spcBef>
              <a:buClr>
                <a:srgbClr val="000000"/>
              </a:buClr>
              <a:buSzPct val="100000"/>
              <a:buFont typeface="Playfair Display"/>
            </a:pPr>
            <a:r>
              <a:rPr lang="en" sz="2700">
                <a:solidFill>
                  <a:srgbClr val="000000"/>
                </a:solidFill>
                <a:latin typeface="Playfair Display"/>
                <a:ea typeface="Playfair Display"/>
                <a:cs typeface="Playfair Display"/>
                <a:sym typeface="Playfair Display"/>
              </a:rPr>
              <a:t>Engaging in truancy, vandalism, theft,  &amp; property damage</a:t>
            </a:r>
          </a:p>
          <a:p>
            <a:pPr indent="-400050" lvl="0" marL="457200">
              <a:lnSpc>
                <a:spcPct val="150000"/>
              </a:lnSpc>
              <a:spcBef>
                <a:spcPts val="0"/>
              </a:spcBef>
              <a:buClr>
                <a:srgbClr val="000000"/>
              </a:buClr>
              <a:buSzPct val="100000"/>
              <a:buFont typeface="Playfair Display"/>
            </a:pPr>
            <a:r>
              <a:rPr lang="en" sz="2700">
                <a:solidFill>
                  <a:srgbClr val="000000"/>
                </a:solidFill>
                <a:latin typeface="Playfair Display"/>
                <a:ea typeface="Playfair Display"/>
                <a:cs typeface="Playfair Display"/>
                <a:sym typeface="Playfair Display"/>
              </a:rPr>
              <a:t>Not learning many of the </a:t>
            </a:r>
            <a:r>
              <a:rPr lang="en" sz="2700">
                <a:solidFill>
                  <a:srgbClr val="FF0000"/>
                </a:solidFill>
                <a:latin typeface="Playfair Display"/>
                <a:ea typeface="Playfair Display"/>
                <a:cs typeface="Playfair Display"/>
                <a:sym typeface="Playfair Display"/>
              </a:rPr>
              <a:t>emotional</a:t>
            </a:r>
            <a:r>
              <a:rPr lang="en" sz="2700">
                <a:solidFill>
                  <a:srgbClr val="000000"/>
                </a:solidFill>
                <a:latin typeface="Playfair Display"/>
                <a:ea typeface="Playfair Display"/>
                <a:cs typeface="Playfair Display"/>
                <a:sym typeface="Playfair Display"/>
              </a:rPr>
              <a:t> and </a:t>
            </a:r>
            <a:r>
              <a:rPr lang="en" sz="2700">
                <a:solidFill>
                  <a:srgbClr val="FF0000"/>
                </a:solidFill>
                <a:latin typeface="Playfair Display"/>
                <a:ea typeface="Playfair Display"/>
                <a:cs typeface="Playfair Display"/>
                <a:sym typeface="Playfair Display"/>
              </a:rPr>
              <a:t>social </a:t>
            </a:r>
            <a:r>
              <a:rPr lang="en" sz="2700">
                <a:solidFill>
                  <a:srgbClr val="000000"/>
                </a:solidFill>
                <a:latin typeface="Playfair Display"/>
                <a:ea typeface="Playfair Display"/>
                <a:cs typeface="Playfair Display"/>
                <a:sym typeface="Playfair Display"/>
              </a:rPr>
              <a:t>skills necessary for a safe and productive life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xEl>
                                              <p:pRg end="0" st="0"/>
                                            </p:txEl>
                                          </p:spTgt>
                                        </p:tgtEl>
                                        <p:attrNameLst>
                                          <p:attrName>style.visibility</p:attrName>
                                        </p:attrNameLst>
                                      </p:cBhvr>
                                      <p:to>
                                        <p:strVal val="visible"/>
                                      </p:to>
                                    </p:set>
                                    <p:animEffect filter="fade" transition="in">
                                      <p:cBhvr>
                                        <p:cTn dur="1000"/>
                                        <p:tgtEl>
                                          <p:spTgt spid="7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xEl>
                                              <p:pRg end="1" st="1"/>
                                            </p:txEl>
                                          </p:spTgt>
                                        </p:tgtEl>
                                        <p:attrNameLst>
                                          <p:attrName>style.visibility</p:attrName>
                                        </p:attrNameLst>
                                      </p:cBhvr>
                                      <p:to>
                                        <p:strVal val="visible"/>
                                      </p:to>
                                    </p:set>
                                    <p:animEffect filter="fade" transition="in">
                                      <p:cBhvr>
                                        <p:cTn dur="1000"/>
                                        <p:tgtEl>
                                          <p:spTgt spid="7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xEl>
                                              <p:pRg end="2" st="2"/>
                                            </p:txEl>
                                          </p:spTgt>
                                        </p:tgtEl>
                                        <p:attrNameLst>
                                          <p:attrName>style.visibility</p:attrName>
                                        </p:attrNameLst>
                                      </p:cBhvr>
                                      <p:to>
                                        <p:strVal val="visible"/>
                                      </p:to>
                                    </p:set>
                                    <p:animEffect filter="fade" transition="in">
                                      <p:cBhvr>
                                        <p:cTn dur="1000"/>
                                        <p:tgtEl>
                                          <p:spTgt spid="71">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sz="2400"/>
              <a:t>Students who use drugs have a greater chance of...</a:t>
            </a:r>
          </a:p>
        </p:txBody>
      </p:sp>
      <p:sp>
        <p:nvSpPr>
          <p:cNvPr id="77" name="Shape 77"/>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400050" lvl="0" marL="457200" rtl="0">
              <a:spcBef>
                <a:spcPts val="0"/>
              </a:spcBef>
              <a:buClr>
                <a:srgbClr val="000000"/>
              </a:buClr>
              <a:buSzPct val="100000"/>
              <a:buFont typeface="Playfair Display"/>
            </a:pPr>
            <a:r>
              <a:rPr lang="en" sz="2700">
                <a:solidFill>
                  <a:srgbClr val="000000"/>
                </a:solidFill>
                <a:latin typeface="Playfair Display"/>
                <a:ea typeface="Playfair Display"/>
                <a:cs typeface="Playfair Display"/>
                <a:sym typeface="Playfair Display"/>
              </a:rPr>
              <a:t>Causing an accident or injury to themselves and </a:t>
            </a:r>
            <a:r>
              <a:rPr lang="en" sz="2700">
                <a:solidFill>
                  <a:srgbClr val="FF0000"/>
                </a:solidFill>
                <a:latin typeface="Playfair Display"/>
                <a:ea typeface="Playfair Display"/>
                <a:cs typeface="Playfair Display"/>
                <a:sym typeface="Playfair Display"/>
              </a:rPr>
              <a:t>others</a:t>
            </a:r>
          </a:p>
          <a:p>
            <a:pPr indent="-400050" lvl="0" marL="457200" rtl="0">
              <a:spcBef>
                <a:spcPts val="0"/>
              </a:spcBef>
              <a:buClr>
                <a:srgbClr val="000000"/>
              </a:buClr>
              <a:buSzPct val="100000"/>
              <a:buFont typeface="Playfair Display"/>
            </a:pPr>
            <a:r>
              <a:rPr lang="en" sz="2700">
                <a:solidFill>
                  <a:srgbClr val="000000"/>
                </a:solidFill>
                <a:latin typeface="Playfair Display"/>
                <a:ea typeface="Playfair Display"/>
                <a:cs typeface="Playfair Display"/>
                <a:sym typeface="Playfair Display"/>
              </a:rPr>
              <a:t>Engaging in sexual behavior that can lead to an unintended pregnancy and sexually transmitted diseases</a:t>
            </a:r>
          </a:p>
          <a:p>
            <a:pPr indent="-400050" lvl="0" marL="457200">
              <a:spcBef>
                <a:spcPts val="0"/>
              </a:spcBef>
              <a:buClr>
                <a:srgbClr val="000000"/>
              </a:buClr>
              <a:buSzPct val="100000"/>
              <a:buFont typeface="Playfair Display"/>
            </a:pPr>
            <a:r>
              <a:rPr lang="en" sz="2700">
                <a:solidFill>
                  <a:srgbClr val="000000"/>
                </a:solidFill>
                <a:latin typeface="Playfair Display"/>
                <a:ea typeface="Playfair Display"/>
                <a:cs typeface="Playfair Display"/>
                <a:sym typeface="Playfair Display"/>
              </a:rPr>
              <a:t>Progressing to </a:t>
            </a:r>
            <a:r>
              <a:rPr lang="en" sz="2700">
                <a:solidFill>
                  <a:srgbClr val="FF0000"/>
                </a:solidFill>
                <a:latin typeface="Playfair Display"/>
                <a:ea typeface="Playfair Display"/>
                <a:cs typeface="Playfair Display"/>
                <a:sym typeface="Playfair Display"/>
              </a:rPr>
              <a:t>heavy drug use </a:t>
            </a:r>
            <a:r>
              <a:rPr lang="en" sz="2700">
                <a:solidFill>
                  <a:srgbClr val="000000"/>
                </a:solidFill>
                <a:latin typeface="Playfair Display"/>
                <a:ea typeface="Playfair Display"/>
                <a:cs typeface="Playfair Display"/>
                <a:sym typeface="Playfair Display"/>
              </a:rPr>
              <a:t>and drug dependency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xEl>
                                              <p:pRg end="0" st="0"/>
                                            </p:txEl>
                                          </p:spTgt>
                                        </p:tgtEl>
                                        <p:attrNameLst>
                                          <p:attrName>style.visibility</p:attrName>
                                        </p:attrNameLst>
                                      </p:cBhvr>
                                      <p:to>
                                        <p:strVal val="visible"/>
                                      </p:to>
                                    </p:set>
                                    <p:animEffect filter="fade" transition="in">
                                      <p:cBhvr>
                                        <p:cTn dur="1000"/>
                                        <p:tgtEl>
                                          <p:spTgt spid="7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xEl>
                                              <p:pRg end="1" st="1"/>
                                            </p:txEl>
                                          </p:spTgt>
                                        </p:tgtEl>
                                        <p:attrNameLst>
                                          <p:attrName>style.visibility</p:attrName>
                                        </p:attrNameLst>
                                      </p:cBhvr>
                                      <p:to>
                                        <p:strVal val="visible"/>
                                      </p:to>
                                    </p:set>
                                    <p:animEffect filter="fade" transition="in">
                                      <p:cBhvr>
                                        <p:cTn dur="1000"/>
                                        <p:tgtEl>
                                          <p:spTgt spid="7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xEl>
                                              <p:pRg end="2" st="2"/>
                                            </p:txEl>
                                          </p:spTgt>
                                        </p:tgtEl>
                                        <p:attrNameLst>
                                          <p:attrName>style.visibility</p:attrName>
                                        </p:attrNameLst>
                                      </p:cBhvr>
                                      <p:to>
                                        <p:strVal val="visible"/>
                                      </p:to>
                                    </p:set>
                                    <p:animEffect filter="fade" transition="in">
                                      <p:cBhvr>
                                        <p:cTn dur="1000"/>
                                        <p:tgtEl>
                                          <p:spTgt spid="77">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490250" y="1949525"/>
            <a:ext cx="8007300" cy="2667600"/>
          </a:xfrm>
          <a:prstGeom prst="rect">
            <a:avLst/>
          </a:prstGeom>
        </p:spPr>
        <p:txBody>
          <a:bodyPr anchorCtr="0" anchor="ctr" bIns="91425" lIns="91425" rIns="91425" tIns="91425">
            <a:noAutofit/>
          </a:bodyPr>
          <a:lstStyle/>
          <a:p>
            <a:pPr lvl="0" rtl="0" algn="ctr">
              <a:spcBef>
                <a:spcPts val="0"/>
              </a:spcBef>
              <a:buNone/>
            </a:pPr>
            <a:r>
              <a:t/>
            </a:r>
            <a:endParaRPr/>
          </a:p>
          <a:p>
            <a:pPr lvl="0" algn="ctr">
              <a:spcBef>
                <a:spcPts val="0"/>
              </a:spcBef>
              <a:buNone/>
            </a:pPr>
            <a:r>
              <a:rPr b="1" lang="en"/>
              <a:t>Why do you think people use drugs?</a:t>
            </a:r>
          </a:p>
        </p:txBody>
      </p:sp>
      <p:sp>
        <p:nvSpPr>
          <p:cNvPr id="83" name="Shape 83"/>
          <p:cNvSpPr txBox="1"/>
          <p:nvPr/>
        </p:nvSpPr>
        <p:spPr>
          <a:xfrm>
            <a:off x="404975" y="382475"/>
            <a:ext cx="7865100" cy="1469700"/>
          </a:xfrm>
          <a:prstGeom prst="rect">
            <a:avLst/>
          </a:prstGeom>
          <a:noFill/>
          <a:ln>
            <a:noFill/>
          </a:ln>
        </p:spPr>
        <p:txBody>
          <a:bodyPr anchorCtr="0" anchor="t" bIns="91425" lIns="91425" rIns="91425" tIns="91425">
            <a:noAutofit/>
          </a:bodyPr>
          <a:lstStyle/>
          <a:p>
            <a:pPr indent="457200" lvl="0" algn="ctr">
              <a:spcBef>
                <a:spcPts val="0"/>
              </a:spcBef>
              <a:buNone/>
            </a:pPr>
            <a:r>
              <a:rPr i="1" lang="en" sz="4800">
                <a:solidFill>
                  <a:schemeClr val="lt1"/>
                </a:solidFill>
                <a:latin typeface="Lato"/>
                <a:ea typeface="Lato"/>
                <a:cs typeface="Lato"/>
                <a:sym typeface="Lato"/>
              </a:rPr>
              <a:t>Think back to the health triangle..Which areas do drugs have an impact on?</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xEl>
                                              <p:pRg end="0" st="0"/>
                                            </p:txEl>
                                          </p:spTgt>
                                        </p:tgtEl>
                                        <p:attrNameLst>
                                          <p:attrName>style.visibility</p:attrName>
                                        </p:attrNameLst>
                                      </p:cBhvr>
                                      <p:to>
                                        <p:strVal val="visible"/>
                                      </p:to>
                                    </p:set>
                                    <p:animEffect filter="fade" transition="in">
                                      <p:cBhvr>
                                        <p:cTn dur="1000"/>
                                        <p:tgtEl>
                                          <p:spTgt spid="8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2">
                                            <p:txEl>
                                              <p:pRg end="0" st="0"/>
                                            </p:txEl>
                                          </p:spTgt>
                                        </p:tgtEl>
                                        <p:attrNameLst>
                                          <p:attrName>style.visibility</p:attrName>
                                        </p:attrNameLst>
                                      </p:cBhvr>
                                      <p:to>
                                        <p:strVal val="visible"/>
                                      </p:to>
                                    </p:set>
                                    <p:animEffect filter="fade" transition="in">
                                      <p:cBhvr>
                                        <p:cTn dur="1000"/>
                                        <p:tgtEl>
                                          <p:spTgt spid="8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2">
                                            <p:txEl>
                                              <p:pRg end="1" st="1"/>
                                            </p:txEl>
                                          </p:spTgt>
                                        </p:tgtEl>
                                        <p:attrNameLst>
                                          <p:attrName>style.visibility</p:attrName>
                                        </p:attrNameLst>
                                      </p:cBhvr>
                                      <p:to>
                                        <p:strVal val="visible"/>
                                      </p:to>
                                    </p:set>
                                    <p:animEffect filter="fade" transition="in">
                                      <p:cBhvr>
                                        <p:cTn dur="1000"/>
                                        <p:tgtEl>
                                          <p:spTgt spid="82">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64175" y="166400"/>
            <a:ext cx="8520600" cy="626100"/>
          </a:xfrm>
          <a:prstGeom prst="rect">
            <a:avLst/>
          </a:prstGeom>
        </p:spPr>
        <p:txBody>
          <a:bodyPr anchorCtr="0" anchor="t" bIns="91425" lIns="91425" rIns="91425" tIns="91425">
            <a:noAutofit/>
          </a:bodyPr>
          <a:lstStyle/>
          <a:p>
            <a:pPr lvl="0">
              <a:spcBef>
                <a:spcPts val="0"/>
              </a:spcBef>
              <a:buNone/>
            </a:pPr>
            <a:r>
              <a:rPr lang="en" sz="2500"/>
              <a:t>Some students are at a higher risk for using drugs…</a:t>
            </a:r>
          </a:p>
        </p:txBody>
      </p:sp>
      <p:sp>
        <p:nvSpPr>
          <p:cNvPr id="89" name="Shape 89"/>
          <p:cNvSpPr txBox="1"/>
          <p:nvPr>
            <p:ph idx="1" type="body"/>
          </p:nvPr>
        </p:nvSpPr>
        <p:spPr>
          <a:xfrm>
            <a:off x="311700" y="792500"/>
            <a:ext cx="8520600" cy="4251300"/>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i="1" lang="en" sz="2400">
                <a:solidFill>
                  <a:srgbClr val="000000"/>
                </a:solidFill>
                <a:latin typeface="Arial"/>
                <a:ea typeface="Arial"/>
                <a:cs typeface="Arial"/>
                <a:sym typeface="Arial"/>
              </a:rPr>
              <a:t>High-risk students are students who:</a:t>
            </a:r>
            <a:r>
              <a:rPr i="1" lang="en" sz="2400">
                <a:solidFill>
                  <a:srgbClr val="FF0000"/>
                </a:solidFill>
                <a:latin typeface="Arial"/>
                <a:ea typeface="Arial"/>
                <a:cs typeface="Arial"/>
                <a:sym typeface="Arial"/>
              </a:rPr>
              <a:t>(write down 3)</a:t>
            </a:r>
          </a:p>
          <a:p>
            <a:pPr indent="-387350" lvl="0" marL="457200" rtl="0">
              <a:spcBef>
                <a:spcPts val="0"/>
              </a:spcBef>
              <a:spcAft>
                <a:spcPts val="0"/>
              </a:spcAft>
              <a:buClr>
                <a:srgbClr val="000000"/>
              </a:buClr>
              <a:buSzPct val="100000"/>
              <a:buFont typeface="Arial"/>
              <a:buChar char="●"/>
            </a:pPr>
            <a:r>
              <a:rPr lang="en" sz="2500">
                <a:solidFill>
                  <a:srgbClr val="000000"/>
                </a:solidFill>
                <a:latin typeface="Arial"/>
                <a:ea typeface="Arial"/>
                <a:cs typeface="Arial"/>
                <a:sym typeface="Arial"/>
              </a:rPr>
              <a:t>have dropped out of school or suffer academic failure</a:t>
            </a:r>
          </a:p>
          <a:p>
            <a:pPr indent="-387350" lvl="0" marL="457200" rtl="0">
              <a:spcBef>
                <a:spcPts val="0"/>
              </a:spcBef>
              <a:spcAft>
                <a:spcPts val="0"/>
              </a:spcAft>
              <a:buClr>
                <a:srgbClr val="000000"/>
              </a:buClr>
              <a:buSzPct val="100000"/>
              <a:buFont typeface="Arial"/>
              <a:buChar char="●"/>
            </a:pPr>
            <a:r>
              <a:rPr lang="en" sz="2500">
                <a:solidFill>
                  <a:srgbClr val="000000"/>
                </a:solidFill>
                <a:latin typeface="Arial"/>
                <a:ea typeface="Arial"/>
                <a:cs typeface="Arial"/>
                <a:sym typeface="Arial"/>
              </a:rPr>
              <a:t>become pregnant</a:t>
            </a:r>
          </a:p>
          <a:p>
            <a:pPr indent="-387350" lvl="0" marL="457200" rtl="0">
              <a:spcBef>
                <a:spcPts val="0"/>
              </a:spcBef>
              <a:spcAft>
                <a:spcPts val="0"/>
              </a:spcAft>
              <a:buClr>
                <a:srgbClr val="000000"/>
              </a:buClr>
              <a:buSzPct val="100000"/>
              <a:buFont typeface="Arial"/>
              <a:buChar char="●"/>
            </a:pPr>
            <a:r>
              <a:rPr lang="en" sz="2500">
                <a:solidFill>
                  <a:srgbClr val="000000"/>
                </a:solidFill>
                <a:latin typeface="Arial"/>
                <a:ea typeface="Arial"/>
                <a:cs typeface="Arial"/>
                <a:sym typeface="Arial"/>
              </a:rPr>
              <a:t>are economically disadvantaged</a:t>
            </a:r>
          </a:p>
          <a:p>
            <a:pPr indent="-387350" lvl="0" marL="457200" rtl="0">
              <a:spcBef>
                <a:spcPts val="0"/>
              </a:spcBef>
              <a:spcAft>
                <a:spcPts val="0"/>
              </a:spcAft>
              <a:buClr>
                <a:srgbClr val="000000"/>
              </a:buClr>
              <a:buSzPct val="100000"/>
              <a:buFont typeface="Arial"/>
              <a:buChar char="●"/>
            </a:pPr>
            <a:r>
              <a:rPr lang="en" sz="2500">
                <a:solidFill>
                  <a:srgbClr val="000000"/>
                </a:solidFill>
                <a:latin typeface="Arial"/>
                <a:ea typeface="Arial"/>
                <a:cs typeface="Arial"/>
                <a:sym typeface="Arial"/>
              </a:rPr>
              <a:t>are children of an alcohol or other drug user</a:t>
            </a:r>
          </a:p>
          <a:p>
            <a:pPr indent="-387350" lvl="0" marL="457200" rtl="0">
              <a:spcBef>
                <a:spcPts val="0"/>
              </a:spcBef>
              <a:spcAft>
                <a:spcPts val="0"/>
              </a:spcAft>
              <a:buClr>
                <a:srgbClr val="000000"/>
              </a:buClr>
              <a:buSzPct val="100000"/>
              <a:buFont typeface="Arial"/>
              <a:buChar char="●"/>
            </a:pPr>
            <a:r>
              <a:rPr lang="en" sz="2500">
                <a:solidFill>
                  <a:srgbClr val="000000"/>
                </a:solidFill>
                <a:latin typeface="Arial"/>
                <a:ea typeface="Arial"/>
                <a:cs typeface="Arial"/>
                <a:sym typeface="Arial"/>
              </a:rPr>
              <a:t>Are victims of physical, sexual, or psychological abuse</a:t>
            </a:r>
          </a:p>
          <a:p>
            <a:pPr indent="-387350" lvl="0" marL="457200" rtl="0">
              <a:spcBef>
                <a:spcPts val="0"/>
              </a:spcBef>
              <a:spcAft>
                <a:spcPts val="0"/>
              </a:spcAft>
              <a:buClr>
                <a:srgbClr val="000000"/>
              </a:buClr>
              <a:buSzPct val="100000"/>
              <a:buFont typeface="Arial"/>
              <a:buChar char="●"/>
            </a:pPr>
            <a:r>
              <a:rPr lang="en" sz="2500">
                <a:solidFill>
                  <a:srgbClr val="000000"/>
                </a:solidFill>
                <a:latin typeface="Arial"/>
                <a:ea typeface="Arial"/>
                <a:cs typeface="Arial"/>
                <a:sym typeface="Arial"/>
              </a:rPr>
              <a:t>have committed violent or delinquent acts</a:t>
            </a:r>
          </a:p>
          <a:p>
            <a:pPr indent="-387350" lvl="0" marL="457200" rtl="0">
              <a:spcBef>
                <a:spcPts val="0"/>
              </a:spcBef>
              <a:spcAft>
                <a:spcPts val="0"/>
              </a:spcAft>
              <a:buClr>
                <a:srgbClr val="000000"/>
              </a:buClr>
              <a:buSzPct val="100000"/>
              <a:buFont typeface="Arial"/>
              <a:buChar char="●"/>
            </a:pPr>
            <a:r>
              <a:rPr lang="en" sz="2500">
                <a:solidFill>
                  <a:srgbClr val="000000"/>
                </a:solidFill>
                <a:latin typeface="Arial"/>
                <a:ea typeface="Arial"/>
                <a:cs typeface="Arial"/>
                <a:sym typeface="Arial"/>
              </a:rPr>
              <a:t>have attempted suicide</a:t>
            </a:r>
          </a:p>
          <a:p>
            <a:pPr indent="-387350" lvl="0" marL="457200">
              <a:spcBef>
                <a:spcPts val="0"/>
              </a:spcBef>
              <a:spcAft>
                <a:spcPts val="0"/>
              </a:spcAft>
              <a:buClr>
                <a:srgbClr val="000000"/>
              </a:buClr>
              <a:buSzPct val="100000"/>
              <a:buFont typeface="Arial"/>
              <a:buChar char="●"/>
            </a:pPr>
            <a:r>
              <a:rPr lang="en" sz="2500">
                <a:solidFill>
                  <a:srgbClr val="000000"/>
                </a:solidFill>
                <a:latin typeface="Arial"/>
                <a:ea typeface="Arial"/>
                <a:cs typeface="Arial"/>
                <a:sym typeface="Arial"/>
              </a:rPr>
              <a:t>have substance-abusing friends</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0" st="0"/>
                                            </p:txEl>
                                          </p:spTgt>
                                        </p:tgtEl>
                                        <p:attrNameLst>
                                          <p:attrName>style.visibility</p:attrName>
                                        </p:attrNameLst>
                                      </p:cBhvr>
                                      <p:to>
                                        <p:strVal val="visible"/>
                                      </p:to>
                                    </p:set>
                                    <p:animEffect filter="fade" transition="in">
                                      <p:cBhvr>
                                        <p:cTn dur="1000"/>
                                        <p:tgtEl>
                                          <p:spTgt spid="8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1" st="1"/>
                                            </p:txEl>
                                          </p:spTgt>
                                        </p:tgtEl>
                                        <p:attrNameLst>
                                          <p:attrName>style.visibility</p:attrName>
                                        </p:attrNameLst>
                                      </p:cBhvr>
                                      <p:to>
                                        <p:strVal val="visible"/>
                                      </p:to>
                                    </p:set>
                                    <p:animEffect filter="fade" transition="in">
                                      <p:cBhvr>
                                        <p:cTn dur="1000"/>
                                        <p:tgtEl>
                                          <p:spTgt spid="8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2" st="2"/>
                                            </p:txEl>
                                          </p:spTgt>
                                        </p:tgtEl>
                                        <p:attrNameLst>
                                          <p:attrName>style.visibility</p:attrName>
                                        </p:attrNameLst>
                                      </p:cBhvr>
                                      <p:to>
                                        <p:strVal val="visible"/>
                                      </p:to>
                                    </p:set>
                                    <p:animEffect filter="fade" transition="in">
                                      <p:cBhvr>
                                        <p:cTn dur="1000"/>
                                        <p:tgtEl>
                                          <p:spTgt spid="8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3" st="3"/>
                                            </p:txEl>
                                          </p:spTgt>
                                        </p:tgtEl>
                                        <p:attrNameLst>
                                          <p:attrName>style.visibility</p:attrName>
                                        </p:attrNameLst>
                                      </p:cBhvr>
                                      <p:to>
                                        <p:strVal val="visible"/>
                                      </p:to>
                                    </p:set>
                                    <p:animEffect filter="fade" transition="in">
                                      <p:cBhvr>
                                        <p:cTn dur="1000"/>
                                        <p:tgtEl>
                                          <p:spTgt spid="8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4" st="4"/>
                                            </p:txEl>
                                          </p:spTgt>
                                        </p:tgtEl>
                                        <p:attrNameLst>
                                          <p:attrName>style.visibility</p:attrName>
                                        </p:attrNameLst>
                                      </p:cBhvr>
                                      <p:to>
                                        <p:strVal val="visible"/>
                                      </p:to>
                                    </p:set>
                                    <p:animEffect filter="fade" transition="in">
                                      <p:cBhvr>
                                        <p:cTn dur="1000"/>
                                        <p:tgtEl>
                                          <p:spTgt spid="8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5" st="5"/>
                                            </p:txEl>
                                          </p:spTgt>
                                        </p:tgtEl>
                                        <p:attrNameLst>
                                          <p:attrName>style.visibility</p:attrName>
                                        </p:attrNameLst>
                                      </p:cBhvr>
                                      <p:to>
                                        <p:strVal val="visible"/>
                                      </p:to>
                                    </p:set>
                                    <p:animEffect filter="fade" transition="in">
                                      <p:cBhvr>
                                        <p:cTn dur="1000"/>
                                        <p:tgtEl>
                                          <p:spTgt spid="8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6" st="6"/>
                                            </p:txEl>
                                          </p:spTgt>
                                        </p:tgtEl>
                                        <p:attrNameLst>
                                          <p:attrName>style.visibility</p:attrName>
                                        </p:attrNameLst>
                                      </p:cBhvr>
                                      <p:to>
                                        <p:strVal val="visible"/>
                                      </p:to>
                                    </p:set>
                                    <p:animEffect filter="fade" transition="in">
                                      <p:cBhvr>
                                        <p:cTn dur="1000"/>
                                        <p:tgtEl>
                                          <p:spTgt spid="8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7" st="7"/>
                                            </p:txEl>
                                          </p:spTgt>
                                        </p:tgtEl>
                                        <p:attrNameLst>
                                          <p:attrName>style.visibility</p:attrName>
                                        </p:attrNameLst>
                                      </p:cBhvr>
                                      <p:to>
                                        <p:strVal val="visible"/>
                                      </p:to>
                                    </p:set>
                                    <p:animEffect filter="fade" transition="in">
                                      <p:cBhvr>
                                        <p:cTn dur="1000"/>
                                        <p:tgtEl>
                                          <p:spTgt spid="8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8" st="8"/>
                                            </p:txEl>
                                          </p:spTgt>
                                        </p:tgtEl>
                                        <p:attrNameLst>
                                          <p:attrName>style.visibility</p:attrName>
                                        </p:attrNameLst>
                                      </p:cBhvr>
                                      <p:to>
                                        <p:strVal val="visible"/>
                                      </p:to>
                                    </p:set>
                                    <p:animEffect filter="fade" transition="in">
                                      <p:cBhvr>
                                        <p:cTn dur="1000"/>
                                        <p:tgtEl>
                                          <p:spTgt spid="89">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11700" y="88825"/>
            <a:ext cx="8655900" cy="840900"/>
          </a:xfrm>
          <a:prstGeom prst="rect">
            <a:avLst/>
          </a:prstGeom>
        </p:spPr>
        <p:txBody>
          <a:bodyPr anchorCtr="0" anchor="t" bIns="91425" lIns="91425" rIns="91425" tIns="91425">
            <a:noAutofit/>
          </a:bodyPr>
          <a:lstStyle/>
          <a:p>
            <a:pPr lvl="0" algn="ctr">
              <a:spcBef>
                <a:spcPts val="0"/>
              </a:spcBef>
              <a:buNone/>
            </a:pPr>
            <a:r>
              <a:rPr lang="en"/>
              <a:t>Other factors that influence substance use</a:t>
            </a:r>
          </a:p>
        </p:txBody>
      </p:sp>
      <p:sp>
        <p:nvSpPr>
          <p:cNvPr id="95" name="Shape 95"/>
          <p:cNvSpPr txBox="1"/>
          <p:nvPr>
            <p:ph idx="1" type="body"/>
          </p:nvPr>
        </p:nvSpPr>
        <p:spPr>
          <a:xfrm>
            <a:off x="806650" y="1299100"/>
            <a:ext cx="3633900" cy="3416400"/>
          </a:xfrm>
          <a:prstGeom prst="rect">
            <a:avLst/>
          </a:prstGeom>
        </p:spPr>
        <p:txBody>
          <a:bodyPr anchorCtr="0" anchor="t" bIns="91425" lIns="91425" rIns="91425" tIns="91425">
            <a:noAutofit/>
          </a:bodyPr>
          <a:lstStyle/>
          <a:p>
            <a:pPr indent="-381000" lvl="0" marL="457200" rtl="0">
              <a:spcBef>
                <a:spcPts val="0"/>
              </a:spcBef>
              <a:buSzPct val="100000"/>
              <a:buChar char="●"/>
            </a:pPr>
            <a:r>
              <a:rPr lang="en" sz="2400"/>
              <a:t>poor </a:t>
            </a:r>
            <a:r>
              <a:rPr lang="en" sz="2400">
                <a:solidFill>
                  <a:srgbClr val="FF0000"/>
                </a:solidFill>
              </a:rPr>
              <a:t>self-concept</a:t>
            </a:r>
          </a:p>
          <a:p>
            <a:pPr indent="-381000" lvl="0" marL="457200" rtl="0">
              <a:spcBef>
                <a:spcPts val="0"/>
              </a:spcBef>
              <a:buSzPct val="100000"/>
              <a:buChar char="●"/>
            </a:pPr>
            <a:r>
              <a:rPr lang="en" sz="2400"/>
              <a:t>anxiety</a:t>
            </a:r>
          </a:p>
          <a:p>
            <a:pPr indent="-381000" lvl="0" marL="457200" rtl="0">
              <a:spcBef>
                <a:spcPts val="0"/>
              </a:spcBef>
              <a:buSzPct val="100000"/>
              <a:buChar char="●"/>
            </a:pPr>
            <a:r>
              <a:rPr lang="en" sz="2400">
                <a:solidFill>
                  <a:srgbClr val="FF0000"/>
                </a:solidFill>
              </a:rPr>
              <a:t>low social</a:t>
            </a:r>
            <a:r>
              <a:rPr lang="en" sz="2400"/>
              <a:t> confidence</a:t>
            </a:r>
          </a:p>
          <a:p>
            <a:pPr indent="-381000" lvl="0" marL="457200" rtl="0">
              <a:spcBef>
                <a:spcPts val="0"/>
              </a:spcBef>
              <a:buSzPct val="100000"/>
              <a:buChar char="●"/>
            </a:pPr>
            <a:r>
              <a:rPr lang="en" sz="2400"/>
              <a:t>impulsivity</a:t>
            </a:r>
          </a:p>
          <a:p>
            <a:pPr indent="-381000" lvl="0" marL="457200" rtl="0">
              <a:spcBef>
                <a:spcPts val="0"/>
              </a:spcBef>
              <a:buSzPct val="100000"/>
              <a:buChar char="●"/>
            </a:pPr>
            <a:r>
              <a:rPr lang="en" sz="2400"/>
              <a:t>media</a:t>
            </a:r>
          </a:p>
          <a:p>
            <a:pPr lvl="0" rtl="0">
              <a:spcBef>
                <a:spcPts val="0"/>
              </a:spcBef>
              <a:buNone/>
            </a:pPr>
            <a:r>
              <a:t/>
            </a:r>
            <a:endParaRPr sz="2400">
              <a:solidFill>
                <a:srgbClr val="FF0000"/>
              </a:solidFill>
            </a:endParaRPr>
          </a:p>
          <a:p>
            <a:pPr lvl="0">
              <a:spcBef>
                <a:spcPts val="0"/>
              </a:spcBef>
              <a:buNone/>
            </a:pPr>
            <a:r>
              <a:t/>
            </a:r>
            <a:endParaRPr>
              <a:solidFill>
                <a:srgbClr val="FF0000"/>
              </a:solidFill>
            </a:endParaRPr>
          </a:p>
        </p:txBody>
      </p:sp>
      <p:sp>
        <p:nvSpPr>
          <p:cNvPr id="96" name="Shape 96"/>
          <p:cNvSpPr txBox="1"/>
          <p:nvPr/>
        </p:nvSpPr>
        <p:spPr>
          <a:xfrm>
            <a:off x="4768675" y="1269100"/>
            <a:ext cx="3633900" cy="2809800"/>
          </a:xfrm>
          <a:prstGeom prst="rect">
            <a:avLst/>
          </a:prstGeom>
          <a:noFill/>
          <a:ln>
            <a:noFill/>
          </a:ln>
        </p:spPr>
        <p:txBody>
          <a:bodyPr anchorCtr="0" anchor="t" bIns="91425" lIns="91425" rIns="91425" tIns="91425">
            <a:noAutofit/>
          </a:bodyPr>
          <a:lstStyle/>
          <a:p>
            <a:pPr indent="-381000" lvl="0" marL="457200" rtl="0">
              <a:lnSpc>
                <a:spcPct val="115000"/>
              </a:lnSpc>
              <a:spcBef>
                <a:spcPts val="0"/>
              </a:spcBef>
              <a:spcAft>
                <a:spcPts val="1600"/>
              </a:spcAft>
              <a:buClr>
                <a:schemeClr val="dk2"/>
              </a:buClr>
              <a:buSzPct val="100000"/>
              <a:buFont typeface="Lato"/>
              <a:buChar char="●"/>
            </a:pPr>
            <a:r>
              <a:rPr lang="en" sz="2400">
                <a:solidFill>
                  <a:schemeClr val="dk2"/>
                </a:solidFill>
                <a:latin typeface="Lato"/>
                <a:ea typeface="Lato"/>
                <a:cs typeface="Lato"/>
                <a:sym typeface="Lato"/>
              </a:rPr>
              <a:t>low </a:t>
            </a:r>
            <a:r>
              <a:rPr lang="en" sz="2400">
                <a:solidFill>
                  <a:srgbClr val="FF0000"/>
                </a:solidFill>
                <a:latin typeface="Lato"/>
                <a:ea typeface="Lato"/>
                <a:cs typeface="Lato"/>
                <a:sym typeface="Lato"/>
              </a:rPr>
              <a:t>assertiveness</a:t>
            </a:r>
          </a:p>
          <a:p>
            <a:pPr indent="-381000" lvl="0" marL="457200" rtl="0">
              <a:lnSpc>
                <a:spcPct val="115000"/>
              </a:lnSpc>
              <a:spcBef>
                <a:spcPts val="0"/>
              </a:spcBef>
              <a:spcAft>
                <a:spcPts val="1600"/>
              </a:spcAft>
              <a:buClr>
                <a:schemeClr val="dk2"/>
              </a:buClr>
              <a:buSzPct val="100000"/>
              <a:buFont typeface="Lato"/>
              <a:buChar char="●"/>
            </a:pPr>
            <a:r>
              <a:rPr lang="en" sz="2400">
                <a:solidFill>
                  <a:schemeClr val="dk2"/>
                </a:solidFill>
                <a:latin typeface="Lato"/>
                <a:ea typeface="Lato"/>
                <a:cs typeface="Lato"/>
                <a:sym typeface="Lato"/>
              </a:rPr>
              <a:t>chaotic home environment</a:t>
            </a:r>
          </a:p>
          <a:p>
            <a:pPr indent="-381000" lvl="0" marL="457200" rtl="0">
              <a:lnSpc>
                <a:spcPct val="115000"/>
              </a:lnSpc>
              <a:spcBef>
                <a:spcPts val="0"/>
              </a:spcBef>
              <a:spcAft>
                <a:spcPts val="1600"/>
              </a:spcAft>
              <a:buClr>
                <a:schemeClr val="dk2"/>
              </a:buClr>
              <a:buSzPct val="100000"/>
              <a:buFont typeface="Lato"/>
              <a:buChar char="●"/>
            </a:pPr>
            <a:r>
              <a:rPr lang="en" sz="2400">
                <a:solidFill>
                  <a:schemeClr val="dk2"/>
                </a:solidFill>
                <a:latin typeface="Lato"/>
                <a:ea typeface="Lato"/>
                <a:cs typeface="Lato"/>
                <a:sym typeface="Lato"/>
              </a:rPr>
              <a:t>ineffective parenting</a:t>
            </a:r>
          </a:p>
          <a:p>
            <a:pPr indent="-381000" lvl="0" marL="457200" rtl="0">
              <a:lnSpc>
                <a:spcPct val="115000"/>
              </a:lnSpc>
              <a:spcBef>
                <a:spcPts val="0"/>
              </a:spcBef>
              <a:spcAft>
                <a:spcPts val="1600"/>
              </a:spcAft>
              <a:buClr>
                <a:srgbClr val="FF0000"/>
              </a:buClr>
              <a:buSzPct val="100000"/>
              <a:buFont typeface="Lato"/>
              <a:buChar char="●"/>
            </a:pPr>
            <a:r>
              <a:rPr lang="en" sz="2400">
                <a:solidFill>
                  <a:srgbClr val="FF0000"/>
                </a:solidFill>
                <a:latin typeface="Lato"/>
                <a:ea typeface="Lato"/>
                <a:cs typeface="Lato"/>
                <a:sym typeface="Lato"/>
              </a:rPr>
              <a:t>peer pressure</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xEl>
                                              <p:pRg end="0" st="0"/>
                                            </p:txEl>
                                          </p:spTgt>
                                        </p:tgtEl>
                                        <p:attrNameLst>
                                          <p:attrName>style.visibility</p:attrName>
                                        </p:attrNameLst>
                                      </p:cBhvr>
                                      <p:to>
                                        <p:strVal val="visible"/>
                                      </p:to>
                                    </p:set>
                                    <p:animEffect filter="fade" transition="in">
                                      <p:cBhvr>
                                        <p:cTn dur="1000"/>
                                        <p:tgtEl>
                                          <p:spTgt spid="9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xEl>
                                              <p:pRg end="1" st="1"/>
                                            </p:txEl>
                                          </p:spTgt>
                                        </p:tgtEl>
                                        <p:attrNameLst>
                                          <p:attrName>style.visibility</p:attrName>
                                        </p:attrNameLst>
                                      </p:cBhvr>
                                      <p:to>
                                        <p:strVal val="visible"/>
                                      </p:to>
                                    </p:set>
                                    <p:animEffect filter="fade" transition="in">
                                      <p:cBhvr>
                                        <p:cTn dur="1000"/>
                                        <p:tgtEl>
                                          <p:spTgt spid="9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xEl>
                                              <p:pRg end="2" st="2"/>
                                            </p:txEl>
                                          </p:spTgt>
                                        </p:tgtEl>
                                        <p:attrNameLst>
                                          <p:attrName>style.visibility</p:attrName>
                                        </p:attrNameLst>
                                      </p:cBhvr>
                                      <p:to>
                                        <p:strVal val="visible"/>
                                      </p:to>
                                    </p:set>
                                    <p:animEffect filter="fade" transition="in">
                                      <p:cBhvr>
                                        <p:cTn dur="1000"/>
                                        <p:tgtEl>
                                          <p:spTgt spid="9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xEl>
                                              <p:pRg end="3" st="3"/>
                                            </p:txEl>
                                          </p:spTgt>
                                        </p:tgtEl>
                                        <p:attrNameLst>
                                          <p:attrName>style.visibility</p:attrName>
                                        </p:attrNameLst>
                                      </p:cBhvr>
                                      <p:to>
                                        <p:strVal val="visible"/>
                                      </p:to>
                                    </p:set>
                                    <p:animEffect filter="fade" transition="in">
                                      <p:cBhvr>
                                        <p:cTn dur="1000"/>
                                        <p:tgtEl>
                                          <p:spTgt spid="9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xEl>
                                              <p:pRg end="4" st="4"/>
                                            </p:txEl>
                                          </p:spTgt>
                                        </p:tgtEl>
                                        <p:attrNameLst>
                                          <p:attrName>style.visibility</p:attrName>
                                        </p:attrNameLst>
                                      </p:cBhvr>
                                      <p:to>
                                        <p:strVal val="visible"/>
                                      </p:to>
                                    </p:set>
                                    <p:animEffect filter="fade" transition="in">
                                      <p:cBhvr>
                                        <p:cTn dur="1000"/>
                                        <p:tgtEl>
                                          <p:spTgt spid="9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xEl>
                                              <p:pRg end="5" st="5"/>
                                            </p:txEl>
                                          </p:spTgt>
                                        </p:tgtEl>
                                        <p:attrNameLst>
                                          <p:attrName>style.visibility</p:attrName>
                                        </p:attrNameLst>
                                      </p:cBhvr>
                                      <p:to>
                                        <p:strVal val="visible"/>
                                      </p:to>
                                    </p:set>
                                    <p:animEffect filter="fade" transition="in">
                                      <p:cBhvr>
                                        <p:cTn dur="1000"/>
                                        <p:tgtEl>
                                          <p:spTgt spid="9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xEl>
                                              <p:pRg end="6" st="6"/>
                                            </p:txEl>
                                          </p:spTgt>
                                        </p:tgtEl>
                                        <p:attrNameLst>
                                          <p:attrName>style.visibility</p:attrName>
                                        </p:attrNameLst>
                                      </p:cBhvr>
                                      <p:to>
                                        <p:strVal val="visible"/>
                                      </p:to>
                                    </p:set>
                                    <p:animEffect filter="fade" transition="in">
                                      <p:cBhvr>
                                        <p:cTn dur="1000"/>
                                        <p:tgtEl>
                                          <p:spTgt spid="95">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animEffect filter="fade" transition="in">
                                      <p:cBhvr>
                                        <p:cTn dur="1000"/>
                                        <p:tgtEl>
                                          <p:spTgt spid="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animEffect filter="fade" transition="in">
                                      <p:cBhvr>
                                        <p:cTn dur="1000"/>
                                        <p:tgtEl>
                                          <p:spTgt spid="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2" st="2"/>
                                            </p:txEl>
                                          </p:spTgt>
                                        </p:tgtEl>
                                        <p:attrNameLst>
                                          <p:attrName>style.visibility</p:attrName>
                                        </p:attrNameLst>
                                      </p:cBhvr>
                                      <p:to>
                                        <p:strVal val="visible"/>
                                      </p:to>
                                    </p:set>
                                    <p:animEffect filter="fade" transition="in">
                                      <p:cBhvr>
                                        <p:cTn dur="1000"/>
                                        <p:tgtEl>
                                          <p:spTgt spid="9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3" st="3"/>
                                            </p:txEl>
                                          </p:spTgt>
                                        </p:tgtEl>
                                        <p:attrNameLst>
                                          <p:attrName>style.visibility</p:attrName>
                                        </p:attrNameLst>
                                      </p:cBhvr>
                                      <p:to>
                                        <p:strVal val="visible"/>
                                      </p:to>
                                    </p:set>
                                    <p:animEffect filter="fade" transition="in">
                                      <p:cBhvr>
                                        <p:cTn dur="1000"/>
                                        <p:tgtEl>
                                          <p:spTgt spid="96">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366800" y="3336425"/>
            <a:ext cx="4045200" cy="1683600"/>
          </a:xfrm>
          <a:prstGeom prst="rect">
            <a:avLst/>
          </a:prstGeom>
        </p:spPr>
        <p:txBody>
          <a:bodyPr anchorCtr="0" anchor="b" bIns="91425" lIns="91425" rIns="91425" tIns="91425">
            <a:noAutofit/>
          </a:bodyPr>
          <a:lstStyle/>
          <a:p>
            <a:pPr lvl="0">
              <a:spcBef>
                <a:spcPts val="0"/>
              </a:spcBef>
              <a:buNone/>
            </a:pPr>
            <a:r>
              <a:rPr lang="en"/>
              <a:t> protective factors </a:t>
            </a:r>
          </a:p>
        </p:txBody>
      </p:sp>
      <p:sp>
        <p:nvSpPr>
          <p:cNvPr id="102" name="Shape 102"/>
          <p:cNvSpPr txBox="1"/>
          <p:nvPr>
            <p:ph idx="2" type="body"/>
          </p:nvPr>
        </p:nvSpPr>
        <p:spPr>
          <a:xfrm>
            <a:off x="4749575" y="135050"/>
            <a:ext cx="4186800" cy="4805700"/>
          </a:xfrm>
          <a:prstGeom prst="rect">
            <a:avLst/>
          </a:prstGeom>
        </p:spPr>
        <p:txBody>
          <a:bodyPr anchorCtr="0" anchor="ctr" bIns="91425" lIns="91425" rIns="91425" tIns="91425">
            <a:noAutofit/>
          </a:bodyPr>
          <a:lstStyle/>
          <a:p>
            <a:pPr indent="-355600" lvl="0" marL="457200" rtl="0">
              <a:spcBef>
                <a:spcPts val="0"/>
              </a:spcBef>
              <a:buSzPct val="100000"/>
            </a:pPr>
            <a:r>
              <a:rPr lang="en" sz="2000"/>
              <a:t>Strong parent-child bonds</a:t>
            </a:r>
          </a:p>
          <a:p>
            <a:pPr indent="-355600" lvl="0" marL="457200" rtl="0">
              <a:spcBef>
                <a:spcPts val="0"/>
              </a:spcBef>
              <a:buSzPct val="100000"/>
            </a:pPr>
            <a:r>
              <a:rPr lang="en" sz="2000"/>
              <a:t>Parent monitoring with clear rules</a:t>
            </a:r>
          </a:p>
          <a:p>
            <a:pPr indent="-355600" lvl="0" marL="457200" rtl="0">
              <a:spcBef>
                <a:spcPts val="0"/>
              </a:spcBef>
              <a:buSzPct val="100000"/>
            </a:pPr>
            <a:r>
              <a:rPr lang="en" sz="2000"/>
              <a:t>open communication of values</a:t>
            </a:r>
          </a:p>
          <a:p>
            <a:pPr indent="-355600" lvl="0" marL="457200" rtl="0">
              <a:spcBef>
                <a:spcPts val="0"/>
              </a:spcBef>
              <a:buSzPct val="100000"/>
            </a:pPr>
            <a:r>
              <a:rPr lang="en" sz="2000"/>
              <a:t>consistent discipline</a:t>
            </a:r>
          </a:p>
          <a:p>
            <a:pPr indent="-355600" lvl="0" marL="457200" rtl="0">
              <a:spcBef>
                <a:spcPts val="0"/>
              </a:spcBef>
              <a:buSzPct val="100000"/>
            </a:pPr>
            <a:r>
              <a:rPr lang="en" sz="2000"/>
              <a:t>consistent high levels of parental warmth, and emotional support</a:t>
            </a:r>
          </a:p>
          <a:p>
            <a:pPr indent="-355600" lvl="0" marL="457200" rtl="0">
              <a:spcBef>
                <a:spcPts val="0"/>
              </a:spcBef>
              <a:buClr>
                <a:srgbClr val="000000"/>
              </a:buClr>
              <a:buSzPct val="100000"/>
            </a:pPr>
            <a:r>
              <a:rPr lang="en" sz="2000">
                <a:solidFill>
                  <a:srgbClr val="000000"/>
                </a:solidFill>
              </a:rPr>
              <a:t>Eating dinner together as a family </a:t>
            </a:r>
          </a:p>
          <a:p>
            <a:pPr indent="-355600" lvl="0" marL="457200" rtl="0">
              <a:spcBef>
                <a:spcPts val="0"/>
              </a:spcBef>
              <a:buSzPct val="100000"/>
            </a:pPr>
            <a:r>
              <a:rPr lang="en" sz="2000"/>
              <a:t>learning how to say </a:t>
            </a:r>
            <a:r>
              <a:rPr lang="en" sz="2000">
                <a:solidFill>
                  <a:srgbClr val="000000"/>
                </a:solidFill>
              </a:rPr>
              <a:t>“NO”</a:t>
            </a:r>
            <a:r>
              <a:rPr lang="en" sz="2000"/>
              <a:t> </a:t>
            </a:r>
          </a:p>
          <a:p>
            <a:pPr indent="-355600" lvl="0" marL="457200">
              <a:spcBef>
                <a:spcPts val="0"/>
              </a:spcBef>
              <a:buSzPct val="100000"/>
            </a:pPr>
            <a:r>
              <a:rPr lang="en" sz="2000"/>
              <a:t>Resist </a:t>
            </a:r>
            <a:r>
              <a:rPr lang="en" sz="2000">
                <a:solidFill>
                  <a:srgbClr val="000000"/>
                </a:solidFill>
              </a:rPr>
              <a:t>peer pressure</a:t>
            </a:r>
          </a:p>
        </p:txBody>
      </p:sp>
      <p:pic>
        <p:nvPicPr>
          <p:cNvPr descr="No To Drugs For Our Kids" id="103" name="Shape 103"/>
          <p:cNvPicPr preferRelativeResize="0"/>
          <p:nvPr/>
        </p:nvPicPr>
        <p:blipFill>
          <a:blip r:embed="rId3">
            <a:alphaModFix/>
          </a:blip>
          <a:stretch>
            <a:fillRect/>
          </a:stretch>
        </p:blipFill>
        <p:spPr>
          <a:xfrm>
            <a:off x="585250" y="416750"/>
            <a:ext cx="3343975" cy="25079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0" st="0"/>
                                            </p:txEl>
                                          </p:spTgt>
                                        </p:tgtEl>
                                        <p:attrNameLst>
                                          <p:attrName>style.visibility</p:attrName>
                                        </p:attrNameLst>
                                      </p:cBhvr>
                                      <p:to>
                                        <p:strVal val="visible"/>
                                      </p:to>
                                    </p:set>
                                    <p:animEffect filter="fade" transition="in">
                                      <p:cBhvr>
                                        <p:cTn dur="1000"/>
                                        <p:tgtEl>
                                          <p:spTgt spid="10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1" st="1"/>
                                            </p:txEl>
                                          </p:spTgt>
                                        </p:tgtEl>
                                        <p:attrNameLst>
                                          <p:attrName>style.visibility</p:attrName>
                                        </p:attrNameLst>
                                      </p:cBhvr>
                                      <p:to>
                                        <p:strVal val="visible"/>
                                      </p:to>
                                    </p:set>
                                    <p:animEffect filter="fade" transition="in">
                                      <p:cBhvr>
                                        <p:cTn dur="1000"/>
                                        <p:tgtEl>
                                          <p:spTgt spid="10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2" st="2"/>
                                            </p:txEl>
                                          </p:spTgt>
                                        </p:tgtEl>
                                        <p:attrNameLst>
                                          <p:attrName>style.visibility</p:attrName>
                                        </p:attrNameLst>
                                      </p:cBhvr>
                                      <p:to>
                                        <p:strVal val="visible"/>
                                      </p:to>
                                    </p:set>
                                    <p:animEffect filter="fade" transition="in">
                                      <p:cBhvr>
                                        <p:cTn dur="1000"/>
                                        <p:tgtEl>
                                          <p:spTgt spid="10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3" st="3"/>
                                            </p:txEl>
                                          </p:spTgt>
                                        </p:tgtEl>
                                        <p:attrNameLst>
                                          <p:attrName>style.visibility</p:attrName>
                                        </p:attrNameLst>
                                      </p:cBhvr>
                                      <p:to>
                                        <p:strVal val="visible"/>
                                      </p:to>
                                    </p:set>
                                    <p:animEffect filter="fade" transition="in">
                                      <p:cBhvr>
                                        <p:cTn dur="1000"/>
                                        <p:tgtEl>
                                          <p:spTgt spid="10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4" st="4"/>
                                            </p:txEl>
                                          </p:spTgt>
                                        </p:tgtEl>
                                        <p:attrNameLst>
                                          <p:attrName>style.visibility</p:attrName>
                                        </p:attrNameLst>
                                      </p:cBhvr>
                                      <p:to>
                                        <p:strVal val="visible"/>
                                      </p:to>
                                    </p:set>
                                    <p:animEffect filter="fade" transition="in">
                                      <p:cBhvr>
                                        <p:cTn dur="1000"/>
                                        <p:tgtEl>
                                          <p:spTgt spid="10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5" st="5"/>
                                            </p:txEl>
                                          </p:spTgt>
                                        </p:tgtEl>
                                        <p:attrNameLst>
                                          <p:attrName>style.visibility</p:attrName>
                                        </p:attrNameLst>
                                      </p:cBhvr>
                                      <p:to>
                                        <p:strVal val="visible"/>
                                      </p:to>
                                    </p:set>
                                    <p:animEffect filter="fade" transition="in">
                                      <p:cBhvr>
                                        <p:cTn dur="1000"/>
                                        <p:tgtEl>
                                          <p:spTgt spid="10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6" st="6"/>
                                            </p:txEl>
                                          </p:spTgt>
                                        </p:tgtEl>
                                        <p:attrNameLst>
                                          <p:attrName>style.visibility</p:attrName>
                                        </p:attrNameLst>
                                      </p:cBhvr>
                                      <p:to>
                                        <p:strVal val="visible"/>
                                      </p:to>
                                    </p:set>
                                    <p:animEffect filter="fade" transition="in">
                                      <p:cBhvr>
                                        <p:cTn dur="1000"/>
                                        <p:tgtEl>
                                          <p:spTgt spid="102">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7" st="7"/>
                                            </p:txEl>
                                          </p:spTgt>
                                        </p:tgtEl>
                                        <p:attrNameLst>
                                          <p:attrName>style.visibility</p:attrName>
                                        </p:attrNameLst>
                                      </p:cBhvr>
                                      <p:to>
                                        <p:strVal val="visible"/>
                                      </p:to>
                                    </p:set>
                                    <p:animEffect filter="fade" transition="in">
                                      <p:cBhvr>
                                        <p:cTn dur="1000"/>
                                        <p:tgtEl>
                                          <p:spTgt spid="102">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rot="-744170">
            <a:off x="509638" y="1423881"/>
            <a:ext cx="8124922" cy="1798205"/>
          </a:xfrm>
          <a:prstGeom prst="rect">
            <a:avLst/>
          </a:prstGeom>
        </p:spPr>
        <p:txBody>
          <a:bodyPr anchorCtr="0" anchor="ctr" bIns="91425" lIns="91425" rIns="91425" tIns="91425">
            <a:noAutofit/>
          </a:bodyPr>
          <a:lstStyle/>
          <a:p>
            <a:pPr lvl="0" rtl="0">
              <a:spcBef>
                <a:spcPts val="0"/>
              </a:spcBef>
              <a:buNone/>
            </a:pPr>
            <a:r>
              <a:rPr lang="en"/>
              <a:t>How would you define  </a:t>
            </a:r>
          </a:p>
          <a:p>
            <a:pPr lvl="0" rtl="0">
              <a:spcBef>
                <a:spcPts val="0"/>
              </a:spcBef>
              <a:buNone/>
            </a:pPr>
            <a:r>
              <a:rPr lang="en"/>
              <a:t>“Peer Pressure”?</a:t>
            </a:r>
          </a:p>
        </p:txBody>
      </p:sp>
      <p:pic>
        <p:nvPicPr>
          <p:cNvPr descr="Adolescents of diverse" id="109" name="Shape 109"/>
          <p:cNvPicPr preferRelativeResize="0"/>
          <p:nvPr/>
        </p:nvPicPr>
        <p:blipFill>
          <a:blip r:embed="rId3">
            <a:alphaModFix/>
          </a:blip>
          <a:stretch>
            <a:fillRect/>
          </a:stretch>
        </p:blipFill>
        <p:spPr>
          <a:xfrm>
            <a:off x="5481151" y="3088600"/>
            <a:ext cx="3614651" cy="2054899"/>
          </a:xfrm>
          <a:prstGeom prst="rect">
            <a:avLst/>
          </a:prstGeom>
          <a:noFill/>
          <a:ln>
            <a:noFill/>
          </a:ln>
        </p:spPr>
      </p:pic>
      <p:sp>
        <p:nvSpPr>
          <p:cNvPr id="110" name="Shape 110"/>
          <p:cNvSpPr txBox="1"/>
          <p:nvPr/>
        </p:nvSpPr>
        <p:spPr>
          <a:xfrm>
            <a:off x="3489025" y="1722000"/>
            <a:ext cx="6482700" cy="756300"/>
          </a:xfrm>
          <a:prstGeom prst="rect">
            <a:avLst/>
          </a:prstGeom>
          <a:noFill/>
          <a:ln>
            <a:noFill/>
          </a:ln>
        </p:spPr>
        <p:txBody>
          <a:bodyPr anchorCtr="0" anchor="t" bIns="91425" lIns="91425" rIns="91425" tIns="91425">
            <a:noAutofit/>
          </a:bodyPr>
          <a:lstStyle/>
          <a:p>
            <a:pPr lvl="0">
              <a:spcBef>
                <a:spcPts val="0"/>
              </a:spcBef>
              <a:buNone/>
            </a:pPr>
            <a:r>
              <a:t/>
            </a:r>
            <a:endParaRPr/>
          </a:p>
        </p:txBody>
      </p:sp>
      <p:pic>
        <p:nvPicPr>
          <p:cNvPr descr="Girls, Friends, Paris, Relax," id="111" name="Shape 111"/>
          <p:cNvPicPr preferRelativeResize="0"/>
          <p:nvPr/>
        </p:nvPicPr>
        <p:blipFill>
          <a:blip r:embed="rId4">
            <a:alphaModFix/>
          </a:blip>
          <a:stretch>
            <a:fillRect/>
          </a:stretch>
        </p:blipFill>
        <p:spPr>
          <a:xfrm>
            <a:off x="0" y="-51525"/>
            <a:ext cx="2366674" cy="236667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