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aleway"/>
      <p:regular r:id="rId18"/>
      <p:bold r:id="rId19"/>
    </p:embeddedFont>
    <p:embeddedFont>
      <p:font typeface="Source Code Pro"/>
      <p:regular r:id="rId20"/>
      <p:bold r:id="rId21"/>
    </p:embeddedFont>
    <p:embeddedFont>
      <p:font typeface="Source Sans Pro"/>
      <p:regular r:id="rId22"/>
      <p:bold r:id="rId23"/>
      <p:italic r:id="rId24"/>
      <p:boldItalic r:id="rId25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22" Type="http://schemas.openxmlformats.org/officeDocument/2006/relationships/font" Target="fonts/SourceSansPro-regular.fntdata"/><Relationship Id="rId21" Type="http://schemas.openxmlformats.org/officeDocument/2006/relationships/font" Target="fonts/SourceCodePro-bold.fntdata"/><Relationship Id="rId24" Type="http://schemas.openxmlformats.org/officeDocument/2006/relationships/font" Target="fonts/SourceSansPro-italic.fntdata"/><Relationship Id="rId23" Type="http://schemas.openxmlformats.org/officeDocument/2006/relationships/font" Target="fonts/SourceSansPr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311700" y="743000"/>
            <a:ext cx="8520599" cy="2006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2845181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600"/>
            </a:lvl1pPr>
            <a:lvl2pPr>
              <a:spcBef>
                <a:spcPts val="0"/>
              </a:spcBef>
              <a:buSzPct val="100000"/>
              <a:defRPr sz="3600"/>
            </a:lvl2pPr>
            <a:lvl3pPr>
              <a:spcBef>
                <a:spcPts val="0"/>
              </a:spcBef>
              <a:buSzPct val="100000"/>
              <a:defRPr sz="3600"/>
            </a:lvl3pPr>
            <a:lvl4pPr>
              <a:spcBef>
                <a:spcPts val="0"/>
              </a:spcBef>
              <a:buSzPct val="100000"/>
              <a:defRPr sz="3600"/>
            </a:lvl4pPr>
            <a:lvl5pPr>
              <a:spcBef>
                <a:spcPts val="0"/>
              </a:spcBef>
              <a:buSzPct val="100000"/>
              <a:defRPr sz="3600"/>
            </a:lvl5pPr>
            <a:lvl6pPr>
              <a:spcBef>
                <a:spcPts val="0"/>
              </a:spcBef>
              <a:buSzPct val="100000"/>
              <a:defRPr sz="3600"/>
            </a:lvl6pPr>
            <a:lvl7pPr>
              <a:spcBef>
                <a:spcPts val="0"/>
              </a:spcBef>
              <a:buSzPct val="100000"/>
              <a:defRPr sz="3600"/>
            </a:lvl7pPr>
            <a:lvl8pPr>
              <a:spcBef>
                <a:spcPts val="0"/>
              </a:spcBef>
              <a:buSzPct val="100000"/>
              <a:defRPr sz="3600"/>
            </a:lvl8pPr>
            <a:lvl9pPr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636800" y="80700"/>
            <a:ext cx="4426499" cy="4982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181700"/>
            <a:ext cx="4045199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615325" y="980050"/>
            <a:ext cx="8706899" cy="1746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Relationships and Communication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6271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Communication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110725" y="2020450"/>
            <a:ext cx="4470600" cy="231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Communication is a vital component to any relationship. 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0025" y="1250525"/>
            <a:ext cx="3591900" cy="299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772100" y="2260050"/>
            <a:ext cx="55998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Communication Continuum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258250" y="220450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Appropriate Ways to show Affection: 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61975" y="929425"/>
            <a:ext cx="51419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Source Code Pro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Showing Respect for their personal space and boundaries.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(This is why communication is so important!)</a:t>
            </a:r>
          </a:p>
          <a:p>
            <a:pPr indent="-228600" lvl="0" marL="457200" rtl="0">
              <a:spcBef>
                <a:spcPts val="0"/>
              </a:spcBef>
              <a:buFont typeface="Source Code Pro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Complimenting and showing interest, not criticizing and belittling.</a:t>
            </a:r>
          </a:p>
          <a:p>
            <a:pPr indent="-228600" lvl="0" marL="457200">
              <a:spcBef>
                <a:spcPts val="0"/>
              </a:spcBef>
              <a:buFont typeface="Source Code Pro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Respecting their right to be safe and to control their own bodies and decisions.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0525" y="1424287"/>
            <a:ext cx="3763975" cy="242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1817725"/>
            <a:ext cx="8520599" cy="1813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are qualities that define a romantic relationship?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Characteristics of a Healthy Relationship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65775" y="1218875"/>
            <a:ext cx="52907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Honesty and Trust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Giving real compliments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Discussing problems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Using “I” messages to share feelings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Admitting mistakes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Asking (not accusing) each other about rumors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4400" y="1329487"/>
            <a:ext cx="2663775" cy="266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Characteristics of Healthy Relationships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973100" y="1612325"/>
            <a:ext cx="7453499" cy="2461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Emotional Respect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Disagreeing without put downs or threats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Respecting their right to be safe and to control their own body and decisions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Caring to find out their point-of-view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Characteristics of a Healthy Relationship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4393499" cy="2996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Listening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200">
                <a:solidFill>
                  <a:schemeClr val="dk1"/>
                </a:solidFill>
              </a:rPr>
              <a:t>Asking what they think and how they feel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200">
                <a:solidFill>
                  <a:schemeClr val="dk1"/>
                </a:solidFill>
              </a:rPr>
              <a:t>Empathize by putting yourself in their shoes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200">
                <a:solidFill>
                  <a:schemeClr val="dk1"/>
                </a:solidFill>
              </a:rPr>
              <a:t>Saying what we think we heard to check for understanding</a:t>
            </a:r>
          </a:p>
          <a:p>
            <a:pPr indent="-228600" lvl="0" marL="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200">
                <a:solidFill>
                  <a:schemeClr val="dk1"/>
                </a:solidFill>
              </a:rPr>
              <a:t>Asking what is important to them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0025" y="1582625"/>
            <a:ext cx="3606225" cy="265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Characteristics of a Healthy Relationship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601600"/>
            <a:ext cx="8520599" cy="2408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/>
              <a:t>Freedom and Encouragement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We have  the right to our own and support each other’s right to have opinions, feelings, space, activities, friends and dreams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Expressing fears, instead of claiming ownership when jealous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200"/>
              <a:t>Either  person can decide to break up.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1596325"/>
            <a:ext cx="8520599" cy="236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are ways you can develop and maintain a healthy relationship based on characteristics we have discussed?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Ways to Strengthen Relationships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❖"/>
            </a:pPr>
            <a:r>
              <a:rPr lang="en" sz="2400"/>
              <a:t>Be aware of what you want for yourself, and for your relationship.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❖"/>
            </a:pPr>
            <a:r>
              <a:rPr lang="en" sz="2400"/>
              <a:t>Let one another know what your needs are and be able to communicate them assertively.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❖"/>
            </a:pPr>
            <a:r>
              <a:rPr lang="en" sz="2400"/>
              <a:t>Do not demand that a partner change to meet all of your expectations.</a:t>
            </a:r>
          </a:p>
          <a:p>
            <a:pPr indent="-381000" lvl="0" marL="457200">
              <a:spcBef>
                <a:spcPts val="0"/>
              </a:spcBef>
              <a:buSzPct val="100000"/>
              <a:buChar char="❖"/>
            </a:pPr>
            <a:r>
              <a:rPr lang="en" sz="2400"/>
              <a:t>Realize that healthy relationships take continual work and effort to maintain.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to consider in a relationship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905800" y="1299775"/>
            <a:ext cx="55334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Similar values and standards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Parents approve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Close to your own age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More than physical attraction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