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04"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342932669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Your classmates keep asking you to have them over because you have a pool, everyone at school is wearing a brand name shoe so you do too, and your best friend begs you to go running with her because you both need more exercise, so you go too.</a:t>
            </a:r>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name="adj" fmla="val 5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5" y="0"/>
            <a:ext cx="9144000" cy="31242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411175" y="644300"/>
            <a:ext cx="8282400" cy="2109000"/>
          </a:xfrm>
          <a:prstGeom prst="rect">
            <a:avLst/>
          </a:prstGeom>
        </p:spPr>
        <p:txBody>
          <a:bodyPr lIns="91425" tIns="91425" rIns="91425" bIns="91425" anchor="b" anchorCtr="0"/>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a:endParaRPr/>
          </a:p>
        </p:txBody>
      </p:sp>
      <p:sp>
        <p:nvSpPr>
          <p:cNvPr id="13" name="Shape 13"/>
          <p:cNvSpPr txBox="1">
            <a:spLocks noGrp="1"/>
          </p:cNvSpPr>
          <p:nvPr>
            <p:ph type="subTitle" idx="1"/>
          </p:nvPr>
        </p:nvSpPr>
        <p:spPr>
          <a:xfrm>
            <a:off x="411175" y="3398250"/>
            <a:ext cx="8282400" cy="1260600"/>
          </a:xfrm>
          <a:prstGeom prst="rect">
            <a:avLst/>
          </a:prstGeom>
        </p:spPr>
        <p:txBody>
          <a:bodyPr lIns="91425" tIns="91425" rIns="91425" bIns="91425" anchor="ctr" anchorCtr="0"/>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w="28575" cap="flat" cmpd="sng">
            <a:solidFill>
              <a:schemeClr val="dk1"/>
            </a:solidFill>
            <a:prstDash val="lgDash"/>
            <a:round/>
            <a:headEnd type="none" w="med" len="med"/>
            <a:tailEnd type="none" w="med" len="med"/>
          </a:ln>
        </p:spPr>
      </p:cxnSp>
      <p:sp>
        <p:nvSpPr>
          <p:cNvPr id="53" name="Shape 53"/>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a:endParaRPr/>
          </a:p>
        </p:txBody>
      </p:sp>
      <p:sp>
        <p:nvSpPr>
          <p:cNvPr id="54" name="Shape 54"/>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2"/>
        <p:cNvGrpSpPr/>
        <p:nvPr/>
      </p:nvGrpSpPr>
      <p:grpSpPr>
        <a:xfrm>
          <a:off x="0" y="0"/>
          <a:ext cx="0" cy="0"/>
          <a:chOff x="0" y="0"/>
          <a:chExt cx="0" cy="0"/>
        </a:xfrm>
      </p:grpSpPr>
      <p:sp>
        <p:nvSpPr>
          <p:cNvPr id="63" name="Shape 63"/>
          <p:cNvSpPr/>
          <p:nvPr/>
        </p:nvSpPr>
        <p:spPr>
          <a:xfrm>
            <a:off x="2749050" y="748800"/>
            <a:ext cx="3645900" cy="36459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txBox="1">
            <a:spLocks noGrp="1"/>
          </p:cNvSpPr>
          <p:nvPr>
            <p:ph type="ctrTitle"/>
          </p:nvPr>
        </p:nvSpPr>
        <p:spPr>
          <a:xfrm>
            <a:off x="3096250" y="1627200"/>
            <a:ext cx="2951400" cy="1584300"/>
          </a:xfrm>
          <a:prstGeom prst="rect">
            <a:avLst/>
          </a:prstGeom>
        </p:spPr>
        <p:txBody>
          <a:bodyPr lIns="91425" tIns="91425" rIns="91425" bIns="91425" anchor="ctr" anchorCtr="0"/>
          <a:lstStyle>
            <a:lvl1pPr lvl="0" algn="ctr" rtl="0">
              <a:spcBef>
                <a:spcPts val="0"/>
              </a:spcBef>
              <a:buClr>
                <a:schemeClr val="lt1"/>
              </a:buClr>
              <a:buFont typeface="Lato"/>
              <a:defRPr>
                <a:solidFill>
                  <a:schemeClr val="lt1"/>
                </a:solidFill>
                <a:latin typeface="Lato"/>
                <a:ea typeface="Lato"/>
                <a:cs typeface="Lato"/>
                <a:sym typeface="Lato"/>
              </a:defRPr>
            </a:lvl1pPr>
            <a:lvl2pPr lvl="1" algn="ctr" rtl="0">
              <a:spcBef>
                <a:spcPts val="0"/>
              </a:spcBef>
              <a:buClr>
                <a:schemeClr val="lt1"/>
              </a:buClr>
              <a:buFont typeface="Lato"/>
              <a:defRPr>
                <a:solidFill>
                  <a:schemeClr val="lt1"/>
                </a:solidFill>
                <a:latin typeface="Lato"/>
                <a:ea typeface="Lato"/>
                <a:cs typeface="Lato"/>
                <a:sym typeface="Lato"/>
              </a:defRPr>
            </a:lvl2pPr>
            <a:lvl3pPr lvl="2" algn="ctr" rtl="0">
              <a:spcBef>
                <a:spcPts val="0"/>
              </a:spcBef>
              <a:buClr>
                <a:schemeClr val="lt1"/>
              </a:buClr>
              <a:buFont typeface="Lato"/>
              <a:defRPr>
                <a:solidFill>
                  <a:schemeClr val="lt1"/>
                </a:solidFill>
                <a:latin typeface="Lato"/>
                <a:ea typeface="Lato"/>
                <a:cs typeface="Lato"/>
                <a:sym typeface="Lato"/>
              </a:defRPr>
            </a:lvl3pPr>
            <a:lvl4pPr lvl="3" algn="ctr" rtl="0">
              <a:spcBef>
                <a:spcPts val="0"/>
              </a:spcBef>
              <a:buClr>
                <a:schemeClr val="lt1"/>
              </a:buClr>
              <a:buFont typeface="Lato"/>
              <a:defRPr>
                <a:solidFill>
                  <a:schemeClr val="lt1"/>
                </a:solidFill>
                <a:latin typeface="Lato"/>
                <a:ea typeface="Lato"/>
                <a:cs typeface="Lato"/>
                <a:sym typeface="Lato"/>
              </a:defRPr>
            </a:lvl4pPr>
            <a:lvl5pPr lvl="4" algn="ctr" rtl="0">
              <a:spcBef>
                <a:spcPts val="0"/>
              </a:spcBef>
              <a:buClr>
                <a:schemeClr val="lt1"/>
              </a:buClr>
              <a:buFont typeface="Lato"/>
              <a:defRPr>
                <a:solidFill>
                  <a:schemeClr val="lt1"/>
                </a:solidFill>
                <a:latin typeface="Lato"/>
                <a:ea typeface="Lato"/>
                <a:cs typeface="Lato"/>
                <a:sym typeface="Lato"/>
              </a:defRPr>
            </a:lvl5pPr>
            <a:lvl6pPr lvl="5" algn="ctr" rtl="0">
              <a:spcBef>
                <a:spcPts val="0"/>
              </a:spcBef>
              <a:buClr>
                <a:schemeClr val="lt1"/>
              </a:buClr>
              <a:buFont typeface="Lato"/>
              <a:defRPr>
                <a:solidFill>
                  <a:schemeClr val="lt1"/>
                </a:solidFill>
                <a:latin typeface="Lato"/>
                <a:ea typeface="Lato"/>
                <a:cs typeface="Lato"/>
                <a:sym typeface="Lato"/>
              </a:defRPr>
            </a:lvl6pPr>
            <a:lvl7pPr lvl="6" algn="ctr" rtl="0">
              <a:spcBef>
                <a:spcPts val="0"/>
              </a:spcBef>
              <a:buClr>
                <a:schemeClr val="lt1"/>
              </a:buClr>
              <a:buFont typeface="Lato"/>
              <a:defRPr>
                <a:solidFill>
                  <a:schemeClr val="lt1"/>
                </a:solidFill>
                <a:latin typeface="Lato"/>
                <a:ea typeface="Lato"/>
                <a:cs typeface="Lato"/>
                <a:sym typeface="Lato"/>
              </a:defRPr>
            </a:lvl7pPr>
            <a:lvl8pPr lvl="7" algn="ctr" rtl="0">
              <a:spcBef>
                <a:spcPts val="0"/>
              </a:spcBef>
              <a:buClr>
                <a:schemeClr val="lt1"/>
              </a:buClr>
              <a:buFont typeface="Lato"/>
              <a:defRPr>
                <a:solidFill>
                  <a:schemeClr val="lt1"/>
                </a:solidFill>
                <a:latin typeface="Lato"/>
                <a:ea typeface="Lato"/>
                <a:cs typeface="Lato"/>
                <a:sym typeface="Lato"/>
              </a:defRPr>
            </a:lvl8pPr>
            <a:lvl9pPr lvl="8" algn="ctr" rtl="0">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66" name="Shape 66"/>
          <p:cNvSpPr txBox="1">
            <a:spLocks noGrp="1"/>
          </p:cNvSpPr>
          <p:nvPr>
            <p:ph type="subTitle" idx="1"/>
          </p:nvPr>
        </p:nvSpPr>
        <p:spPr>
          <a:xfrm>
            <a:off x="3096362" y="3266930"/>
            <a:ext cx="2951400" cy="701400"/>
          </a:xfrm>
          <a:prstGeom prst="rect">
            <a:avLst/>
          </a:prstGeom>
        </p:spPr>
        <p:txBody>
          <a:bodyPr lIns="91425" tIns="91425" rIns="91425" bIns="91425" anchor="b" anchorCtr="0"/>
          <a:lstStyle>
            <a:lvl1pPr lvl="0" algn="ctr" rtl="0">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lvl="2"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lvl="3"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lvl="4"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lvl="5"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lvl="6"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lvl="7"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lvl="8"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67" name="Shape 6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509550" y="1423875"/>
            <a:ext cx="8124900" cy="1798200"/>
          </a:xfrm>
          <a:prstGeom prst="rect">
            <a:avLst/>
          </a:prstGeom>
        </p:spPr>
        <p:txBody>
          <a:bodyPr lIns="91425" tIns="91425" rIns="91425" bIns="91425" anchor="ctr" anchorCtr="0"/>
          <a:lstStyle>
            <a:lvl1pPr lvl="0" algn="ctr" rtl="0">
              <a:spcBef>
                <a:spcPts val="0"/>
              </a:spcBef>
              <a:buClr>
                <a:schemeClr val="lt1"/>
              </a:buClr>
              <a:buSzPct val="100000"/>
              <a:buFont typeface="Lato"/>
              <a:defRPr sz="4800" b="0">
                <a:solidFill>
                  <a:schemeClr val="lt1"/>
                </a:solidFill>
                <a:latin typeface="Lato"/>
                <a:ea typeface="Lato"/>
                <a:cs typeface="Lato"/>
                <a:sym typeface="Lato"/>
              </a:defRPr>
            </a:lvl1pPr>
            <a:lvl2pPr lvl="1" algn="ctr" rtl="0">
              <a:spcBef>
                <a:spcPts val="0"/>
              </a:spcBef>
              <a:buClr>
                <a:schemeClr val="lt1"/>
              </a:buClr>
              <a:buSzPct val="100000"/>
              <a:buFont typeface="Lato"/>
              <a:defRPr sz="4800" b="0">
                <a:solidFill>
                  <a:schemeClr val="lt1"/>
                </a:solidFill>
                <a:latin typeface="Lato"/>
                <a:ea typeface="Lato"/>
                <a:cs typeface="Lato"/>
                <a:sym typeface="Lato"/>
              </a:defRPr>
            </a:lvl2pPr>
            <a:lvl3pPr lvl="2" algn="ctr" rtl="0">
              <a:spcBef>
                <a:spcPts val="0"/>
              </a:spcBef>
              <a:buClr>
                <a:schemeClr val="lt1"/>
              </a:buClr>
              <a:buSzPct val="100000"/>
              <a:buFont typeface="Lato"/>
              <a:defRPr sz="4800" b="0">
                <a:solidFill>
                  <a:schemeClr val="lt1"/>
                </a:solidFill>
                <a:latin typeface="Lato"/>
                <a:ea typeface="Lato"/>
                <a:cs typeface="Lato"/>
                <a:sym typeface="Lato"/>
              </a:defRPr>
            </a:lvl3pPr>
            <a:lvl4pPr lvl="3" algn="ctr" rtl="0">
              <a:spcBef>
                <a:spcPts val="0"/>
              </a:spcBef>
              <a:buClr>
                <a:schemeClr val="lt1"/>
              </a:buClr>
              <a:buSzPct val="100000"/>
              <a:buFont typeface="Lato"/>
              <a:defRPr sz="4800" b="0">
                <a:solidFill>
                  <a:schemeClr val="lt1"/>
                </a:solidFill>
                <a:latin typeface="Lato"/>
                <a:ea typeface="Lato"/>
                <a:cs typeface="Lato"/>
                <a:sym typeface="Lato"/>
              </a:defRPr>
            </a:lvl4pPr>
            <a:lvl5pPr lvl="4" algn="ctr" rtl="0">
              <a:spcBef>
                <a:spcPts val="0"/>
              </a:spcBef>
              <a:buClr>
                <a:schemeClr val="lt1"/>
              </a:buClr>
              <a:buSzPct val="100000"/>
              <a:buFont typeface="Lato"/>
              <a:defRPr sz="4800" b="0">
                <a:solidFill>
                  <a:schemeClr val="lt1"/>
                </a:solidFill>
                <a:latin typeface="Lato"/>
                <a:ea typeface="Lato"/>
                <a:cs typeface="Lato"/>
                <a:sym typeface="Lato"/>
              </a:defRPr>
            </a:lvl5pPr>
            <a:lvl6pPr lvl="5" algn="ctr" rtl="0">
              <a:spcBef>
                <a:spcPts val="0"/>
              </a:spcBef>
              <a:buClr>
                <a:schemeClr val="lt1"/>
              </a:buClr>
              <a:buSzPct val="100000"/>
              <a:buFont typeface="Lato"/>
              <a:defRPr sz="4800" b="0">
                <a:solidFill>
                  <a:schemeClr val="lt1"/>
                </a:solidFill>
                <a:latin typeface="Lato"/>
                <a:ea typeface="Lato"/>
                <a:cs typeface="Lato"/>
                <a:sym typeface="Lato"/>
              </a:defRPr>
            </a:lvl6pPr>
            <a:lvl7pPr lvl="6" algn="ctr" rtl="0">
              <a:spcBef>
                <a:spcPts val="0"/>
              </a:spcBef>
              <a:buClr>
                <a:schemeClr val="lt1"/>
              </a:buClr>
              <a:buSzPct val="100000"/>
              <a:buFont typeface="Lato"/>
              <a:defRPr sz="4800" b="0">
                <a:solidFill>
                  <a:schemeClr val="lt1"/>
                </a:solidFill>
                <a:latin typeface="Lato"/>
                <a:ea typeface="Lato"/>
                <a:cs typeface="Lato"/>
                <a:sym typeface="Lato"/>
              </a:defRPr>
            </a:lvl7pPr>
            <a:lvl8pPr lvl="7" algn="ctr" rtl="0">
              <a:spcBef>
                <a:spcPts val="0"/>
              </a:spcBef>
              <a:buClr>
                <a:schemeClr val="lt1"/>
              </a:buClr>
              <a:buSzPct val="100000"/>
              <a:buFont typeface="Lato"/>
              <a:defRPr sz="4800" b="0">
                <a:solidFill>
                  <a:schemeClr val="lt1"/>
                </a:solidFill>
                <a:latin typeface="Lato"/>
                <a:ea typeface="Lato"/>
                <a:cs typeface="Lato"/>
                <a:sym typeface="Lato"/>
              </a:defRPr>
            </a:lvl8pPr>
            <a:lvl9pPr lvl="8" algn="ctr" rtl="0">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70" name="Shape 7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1"/>
        <p:cNvGrpSpPr/>
        <p:nvPr/>
      </p:nvGrpSpPr>
      <p:grpSpPr>
        <a:xfrm>
          <a:off x="0" y="0"/>
          <a:ext cx="0" cy="0"/>
          <a:chOff x="0" y="0"/>
          <a:chExt cx="0" cy="0"/>
        </a:xfrm>
      </p:grpSpPr>
      <p:sp>
        <p:nvSpPr>
          <p:cNvPr id="72" name="Shape 72"/>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73" name="Shape 73"/>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5" name="Shape 7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8" name="Shape 78"/>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9" name="Shape 79"/>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0" name="Shape 8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3" name="Shape 8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86" name="Shape 86"/>
          <p:cNvSpPr txBox="1">
            <a:spLocks noGrp="1"/>
          </p:cNvSpPr>
          <p:nvPr>
            <p:ph type="body" idx="1"/>
          </p:nvPr>
        </p:nvSpPr>
        <p:spPr>
          <a:xfrm>
            <a:off x="311700" y="1391377"/>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7" name="Shape 8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rtl="0">
              <a:spcBef>
                <a:spcPts val="0"/>
              </a:spcBef>
              <a:buClr>
                <a:schemeClr val="lt1"/>
              </a:buClr>
              <a:buSzPct val="100000"/>
              <a:buFont typeface="Lato"/>
              <a:defRPr sz="4800" b="0">
                <a:solidFill>
                  <a:schemeClr val="lt1"/>
                </a:solidFill>
                <a:latin typeface="Lato"/>
                <a:ea typeface="Lato"/>
                <a:cs typeface="Lato"/>
                <a:sym typeface="Lato"/>
              </a:defRPr>
            </a:lvl1pPr>
            <a:lvl2pPr lvl="1" rtl="0">
              <a:spcBef>
                <a:spcPts val="0"/>
              </a:spcBef>
              <a:buClr>
                <a:schemeClr val="lt1"/>
              </a:buClr>
              <a:buSzPct val="100000"/>
              <a:buFont typeface="Lato"/>
              <a:defRPr sz="4800" b="0">
                <a:solidFill>
                  <a:schemeClr val="lt1"/>
                </a:solidFill>
                <a:latin typeface="Lato"/>
                <a:ea typeface="Lato"/>
                <a:cs typeface="Lato"/>
                <a:sym typeface="Lato"/>
              </a:defRPr>
            </a:lvl2pPr>
            <a:lvl3pPr lvl="2" rtl="0">
              <a:spcBef>
                <a:spcPts val="0"/>
              </a:spcBef>
              <a:buClr>
                <a:schemeClr val="lt1"/>
              </a:buClr>
              <a:buSzPct val="100000"/>
              <a:buFont typeface="Lato"/>
              <a:defRPr sz="4800" b="0">
                <a:solidFill>
                  <a:schemeClr val="lt1"/>
                </a:solidFill>
                <a:latin typeface="Lato"/>
                <a:ea typeface="Lato"/>
                <a:cs typeface="Lato"/>
                <a:sym typeface="Lato"/>
              </a:defRPr>
            </a:lvl3pPr>
            <a:lvl4pPr lvl="3" rtl="0">
              <a:spcBef>
                <a:spcPts val="0"/>
              </a:spcBef>
              <a:buClr>
                <a:schemeClr val="lt1"/>
              </a:buClr>
              <a:buSzPct val="100000"/>
              <a:buFont typeface="Lato"/>
              <a:defRPr sz="4800" b="0">
                <a:solidFill>
                  <a:schemeClr val="lt1"/>
                </a:solidFill>
                <a:latin typeface="Lato"/>
                <a:ea typeface="Lato"/>
                <a:cs typeface="Lato"/>
                <a:sym typeface="Lato"/>
              </a:defRPr>
            </a:lvl4pPr>
            <a:lvl5pPr lvl="4" rtl="0">
              <a:spcBef>
                <a:spcPts val="0"/>
              </a:spcBef>
              <a:buClr>
                <a:schemeClr val="lt1"/>
              </a:buClr>
              <a:buSzPct val="100000"/>
              <a:buFont typeface="Lato"/>
              <a:defRPr sz="4800" b="0">
                <a:solidFill>
                  <a:schemeClr val="lt1"/>
                </a:solidFill>
                <a:latin typeface="Lato"/>
                <a:ea typeface="Lato"/>
                <a:cs typeface="Lato"/>
                <a:sym typeface="Lato"/>
              </a:defRPr>
            </a:lvl5pPr>
            <a:lvl6pPr lvl="5" rtl="0">
              <a:spcBef>
                <a:spcPts val="0"/>
              </a:spcBef>
              <a:buClr>
                <a:schemeClr val="lt1"/>
              </a:buClr>
              <a:buSzPct val="100000"/>
              <a:buFont typeface="Lato"/>
              <a:defRPr sz="4800" b="0">
                <a:solidFill>
                  <a:schemeClr val="lt1"/>
                </a:solidFill>
                <a:latin typeface="Lato"/>
                <a:ea typeface="Lato"/>
                <a:cs typeface="Lato"/>
                <a:sym typeface="Lato"/>
              </a:defRPr>
            </a:lvl6pPr>
            <a:lvl7pPr lvl="6" rtl="0">
              <a:spcBef>
                <a:spcPts val="0"/>
              </a:spcBef>
              <a:buClr>
                <a:schemeClr val="lt1"/>
              </a:buClr>
              <a:buSzPct val="100000"/>
              <a:buFont typeface="Lato"/>
              <a:defRPr sz="4800" b="0">
                <a:solidFill>
                  <a:schemeClr val="lt1"/>
                </a:solidFill>
                <a:latin typeface="Lato"/>
                <a:ea typeface="Lato"/>
                <a:cs typeface="Lato"/>
                <a:sym typeface="Lato"/>
              </a:defRPr>
            </a:lvl7pPr>
            <a:lvl8pPr lvl="7" rtl="0">
              <a:spcBef>
                <a:spcPts val="0"/>
              </a:spcBef>
              <a:buClr>
                <a:schemeClr val="lt1"/>
              </a:buClr>
              <a:buSzPct val="100000"/>
              <a:buFont typeface="Lato"/>
              <a:defRPr sz="4800" b="0">
                <a:solidFill>
                  <a:schemeClr val="lt1"/>
                </a:solidFill>
                <a:latin typeface="Lato"/>
                <a:ea typeface="Lato"/>
                <a:cs typeface="Lato"/>
                <a:sym typeface="Lato"/>
              </a:defRPr>
            </a:lvl8pPr>
            <a:lvl9pPr lvl="8" rtl="0">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90" name="Shape 9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1"/>
        <p:cNvGrpSpPr/>
        <p:nvPr/>
      </p:nvGrpSpPr>
      <p:grpSpPr>
        <a:xfrm>
          <a:off x="0" y="0"/>
          <a:ext cx="0" cy="0"/>
          <a:chOff x="0" y="0"/>
          <a:chExt cx="0" cy="0"/>
        </a:xfrm>
      </p:grpSpPr>
      <p:sp>
        <p:nvSpPr>
          <p:cNvPr id="92" name="Shape 92"/>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93" name="Shape 93"/>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94" name="Shape 94"/>
          <p:cNvSpPr txBox="1">
            <a:spLocks noGrp="1"/>
          </p:cNvSpPr>
          <p:nvPr>
            <p:ph type="title"/>
          </p:nvPr>
        </p:nvSpPr>
        <p:spPr>
          <a:xfrm>
            <a:off x="265500" y="1107950"/>
            <a:ext cx="4045200" cy="16836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95" name="Shape 95"/>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96" name="Shape 96"/>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97" name="Shape 9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430800" y="1889700"/>
            <a:ext cx="8282400" cy="1516500"/>
          </a:xfrm>
          <a:prstGeom prst="rect">
            <a:avLst/>
          </a:prstGeom>
        </p:spPr>
        <p:txBody>
          <a:bodyPr lIns="91425" tIns="91425" rIns="91425" bIns="91425" anchor="ctr" anchorCtr="0"/>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100" name="Shape 10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101"/>
        <p:cNvGrpSpPr/>
        <p:nvPr/>
      </p:nvGrpSpPr>
      <p:grpSpPr>
        <a:xfrm>
          <a:off x="0" y="0"/>
          <a:ext cx="0" cy="0"/>
          <a:chOff x="0" y="0"/>
          <a:chExt cx="0" cy="0"/>
        </a:xfrm>
      </p:grpSpPr>
      <p:sp>
        <p:nvSpPr>
          <p:cNvPr id="102" name="Shape 102"/>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03" name="Shape 103"/>
          <p:cNvSpPr txBox="1">
            <a:spLocks noGrp="1"/>
          </p:cNvSpPr>
          <p:nvPr>
            <p:ph type="title"/>
          </p:nvPr>
        </p:nvSpPr>
        <p:spPr>
          <a:xfrm>
            <a:off x="311700" y="1233100"/>
            <a:ext cx="8520600" cy="1610100"/>
          </a:xfrm>
          <a:prstGeom prst="rect">
            <a:avLst/>
          </a:prstGeom>
        </p:spPr>
        <p:txBody>
          <a:bodyPr lIns="91425" tIns="91425" rIns="91425" bIns="91425" anchor="b" anchorCtr="0"/>
          <a:lstStyle>
            <a:lvl1pPr lvl="0" algn="ctr" rtl="0">
              <a:spcBef>
                <a:spcPts val="0"/>
              </a:spcBef>
              <a:buSzPct val="100000"/>
              <a:buFont typeface="Lato"/>
              <a:defRPr sz="10000">
                <a:latin typeface="Lato"/>
                <a:ea typeface="Lato"/>
                <a:cs typeface="Lato"/>
                <a:sym typeface="Lato"/>
              </a:defRPr>
            </a:lvl1pPr>
            <a:lvl2pPr lvl="1" algn="ctr" rtl="0">
              <a:spcBef>
                <a:spcPts val="0"/>
              </a:spcBef>
              <a:buSzPct val="100000"/>
              <a:buFont typeface="Lato"/>
              <a:defRPr sz="10000">
                <a:latin typeface="Lato"/>
                <a:ea typeface="Lato"/>
                <a:cs typeface="Lato"/>
                <a:sym typeface="Lato"/>
              </a:defRPr>
            </a:lvl2pPr>
            <a:lvl3pPr lvl="2" algn="ctr" rtl="0">
              <a:spcBef>
                <a:spcPts val="0"/>
              </a:spcBef>
              <a:buSzPct val="100000"/>
              <a:buFont typeface="Lato"/>
              <a:defRPr sz="10000">
                <a:latin typeface="Lato"/>
                <a:ea typeface="Lato"/>
                <a:cs typeface="Lato"/>
                <a:sym typeface="Lato"/>
              </a:defRPr>
            </a:lvl3pPr>
            <a:lvl4pPr lvl="3" algn="ctr" rtl="0">
              <a:spcBef>
                <a:spcPts val="0"/>
              </a:spcBef>
              <a:buSzPct val="100000"/>
              <a:buFont typeface="Lato"/>
              <a:defRPr sz="10000">
                <a:latin typeface="Lato"/>
                <a:ea typeface="Lato"/>
                <a:cs typeface="Lato"/>
                <a:sym typeface="Lato"/>
              </a:defRPr>
            </a:lvl4pPr>
            <a:lvl5pPr lvl="4" algn="ctr" rtl="0">
              <a:spcBef>
                <a:spcPts val="0"/>
              </a:spcBef>
              <a:buSzPct val="100000"/>
              <a:buFont typeface="Lato"/>
              <a:defRPr sz="10000">
                <a:latin typeface="Lato"/>
                <a:ea typeface="Lato"/>
                <a:cs typeface="Lato"/>
                <a:sym typeface="Lato"/>
              </a:defRPr>
            </a:lvl5pPr>
            <a:lvl6pPr lvl="5" algn="ctr" rtl="0">
              <a:spcBef>
                <a:spcPts val="0"/>
              </a:spcBef>
              <a:buSzPct val="100000"/>
              <a:buFont typeface="Lato"/>
              <a:defRPr sz="10000">
                <a:latin typeface="Lato"/>
                <a:ea typeface="Lato"/>
                <a:cs typeface="Lato"/>
                <a:sym typeface="Lato"/>
              </a:defRPr>
            </a:lvl6pPr>
            <a:lvl7pPr lvl="6" algn="ctr" rtl="0">
              <a:spcBef>
                <a:spcPts val="0"/>
              </a:spcBef>
              <a:buSzPct val="100000"/>
              <a:buFont typeface="Lato"/>
              <a:defRPr sz="10000">
                <a:latin typeface="Lato"/>
                <a:ea typeface="Lato"/>
                <a:cs typeface="Lato"/>
                <a:sym typeface="Lato"/>
              </a:defRPr>
            </a:lvl7pPr>
            <a:lvl8pPr lvl="7" algn="ctr" rtl="0">
              <a:spcBef>
                <a:spcPts val="0"/>
              </a:spcBef>
              <a:buSzPct val="100000"/>
              <a:buFont typeface="Lato"/>
              <a:defRPr sz="10000">
                <a:latin typeface="Lato"/>
                <a:ea typeface="Lato"/>
                <a:cs typeface="Lato"/>
                <a:sym typeface="Lato"/>
              </a:defRPr>
            </a:lvl8pPr>
            <a:lvl9pPr lvl="8" algn="ctr" rtl="0">
              <a:spcBef>
                <a:spcPts val="0"/>
              </a:spcBef>
              <a:buSzPct val="100000"/>
              <a:buFont typeface="Lato"/>
              <a:defRPr sz="10000">
                <a:latin typeface="Lato"/>
                <a:ea typeface="Lato"/>
                <a:cs typeface="Lato"/>
                <a:sym typeface="Lato"/>
              </a:defRPr>
            </a:lvl9pPr>
          </a:lstStyle>
          <a:p>
            <a:endParaRPr/>
          </a:p>
        </p:txBody>
      </p:sp>
      <p:sp>
        <p:nvSpPr>
          <p:cNvPr id="104" name="Shape 104"/>
          <p:cNvSpPr txBox="1">
            <a:spLocks noGrp="1"/>
          </p:cNvSpPr>
          <p:nvPr>
            <p:ph type="body" idx="1"/>
          </p:nvPr>
        </p:nvSpPr>
        <p:spPr>
          <a:xfrm>
            <a:off x="311700" y="2919450"/>
            <a:ext cx="8520600" cy="10716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05" name="Shape 10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6"/>
        <p:cNvGrpSpPr/>
        <p:nvPr/>
      </p:nvGrpSpPr>
      <p:grpSpPr>
        <a:xfrm>
          <a:off x="0" y="0"/>
          <a:ext cx="0" cy="0"/>
          <a:chOff x="0" y="0"/>
          <a:chExt cx="0" cy="0"/>
        </a:xfrm>
      </p:grpSpPr>
      <p:sp>
        <p:nvSpPr>
          <p:cNvPr id="107" name="Shape 10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1" name="Shape 21"/>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468825"/>
            <a:ext cx="8520600" cy="3099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6" name="Shape 26"/>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468825"/>
            <a:ext cx="3999900"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468825"/>
            <a:ext cx="3999900"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w="19050" cap="flat" cmpd="sng">
            <a:solidFill>
              <a:schemeClr val="dk2"/>
            </a:solidFill>
            <a:prstDash val="lgDash"/>
            <a:round/>
            <a:headEnd type="none" w="med" len="med"/>
            <a:tailEnd type="none" w="med" len="med"/>
          </a:ln>
        </p:spPr>
      </p:cxnSp>
      <p:sp>
        <p:nvSpPr>
          <p:cNvPr id="35" name="Shape 35"/>
          <p:cNvSpPr txBox="1">
            <a:spLocks noGrp="1"/>
          </p:cNvSpPr>
          <p:nvPr>
            <p:ph type="title"/>
          </p:nvPr>
        </p:nvSpPr>
        <p:spPr>
          <a:xfrm>
            <a:off x="311700" y="6318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6" name="Shape 36"/>
          <p:cNvSpPr txBox="1">
            <a:spLocks noGrp="1"/>
          </p:cNvSpPr>
          <p:nvPr>
            <p:ph type="body" idx="1"/>
          </p:nvPr>
        </p:nvSpPr>
        <p:spPr>
          <a:xfrm>
            <a:off x="311700" y="1618203"/>
            <a:ext cx="2808000" cy="29508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0" y="528900"/>
            <a:ext cx="5678100" cy="4085700"/>
          </a:xfrm>
          <a:prstGeom prst="rect">
            <a:avLst/>
          </a:prstGeom>
        </p:spPr>
        <p:txBody>
          <a:bodyPr lIns="91425" tIns="91425" rIns="91425" bIns="91425" anchor="ctr" anchorCtr="0"/>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1"/>
        </a:solidFill>
        <a:effectLst/>
      </p:bgPr>
    </p:bg>
    <p:spTree>
      <p:nvGrpSpPr>
        <p:cNvPr id="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577200" cy="0"/>
          </a:xfrm>
          <a:prstGeom prst="straightConnector1">
            <a:avLst/>
          </a:prstGeom>
          <a:noFill/>
          <a:ln w="19050" cap="flat" cmpd="sng">
            <a:solidFill>
              <a:schemeClr val="dk1"/>
            </a:solidFill>
            <a:prstDash val="lgDash"/>
            <a:round/>
            <a:headEnd type="none" w="med" len="med"/>
            <a:tailEnd type="none" w="med" len="med"/>
          </a:ln>
        </p:spPr>
      </p:cxnSp>
      <p:sp>
        <p:nvSpPr>
          <p:cNvPr id="44" name="Shape 44"/>
          <p:cNvSpPr txBox="1">
            <a:spLocks noGrp="1"/>
          </p:cNvSpPr>
          <p:nvPr>
            <p:ph type="title"/>
          </p:nvPr>
        </p:nvSpPr>
        <p:spPr>
          <a:xfrm>
            <a:off x="265500" y="1078750"/>
            <a:ext cx="4045200" cy="1789200"/>
          </a:xfrm>
          <a:prstGeom prst="rect">
            <a:avLst/>
          </a:prstGeom>
        </p:spPr>
        <p:txBody>
          <a:bodyPr lIns="91425" tIns="91425" rIns="91425" bIns="91425" anchor="b" anchorCtr="0"/>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a:endParaRPr/>
          </a:p>
        </p:txBody>
      </p:sp>
      <p:sp>
        <p:nvSpPr>
          <p:cNvPr id="45" name="Shape 45"/>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50" name="Shape 5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500"/>
            <a:ext cx="8520600" cy="733500"/>
          </a:xfrm>
          <a:prstGeom prst="rect">
            <a:avLst/>
          </a:prstGeom>
          <a:noFill/>
          <a:ln>
            <a:noFill/>
          </a:ln>
        </p:spPr>
        <p:txBody>
          <a:bodyPr lIns="91425" tIns="91425" rIns="91425" bIns="91425" anchor="b"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468825"/>
            <a:ext cx="8520600" cy="3099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t>‹#›</a:t>
            </a:fld>
            <a:endParaRPr lang="en"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391350"/>
            <a:ext cx="8520600" cy="626100"/>
          </a:xfrm>
          <a:prstGeom prst="rect">
            <a:avLst/>
          </a:prstGeom>
          <a:noFill/>
          <a:ln>
            <a:noFill/>
          </a:ln>
        </p:spPr>
        <p:txBody>
          <a:bodyPr lIns="91425" tIns="91425" rIns="91425" bIns="91425" anchor="t" anchorCtr="0"/>
          <a:lstStyle>
            <a:lvl1pPr lvl="0"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60" name="Shape 60"/>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Lato"/>
              <a:buChar char="●"/>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9pPr>
          </a:lstStyle>
          <a:p>
            <a:endParaRPr/>
          </a:p>
        </p:txBody>
      </p:sp>
      <p:sp>
        <p:nvSpPr>
          <p:cNvPr id="61" name="Shape 61"/>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gif"/><Relationship Id="rId5" Type="http://schemas.openxmlformats.org/officeDocument/2006/relationships/image" Target="../media/image8.gif"/><Relationship Id="rId6" Type="http://schemas.openxmlformats.org/officeDocument/2006/relationships/image" Target="../media/image9.gif"/><Relationship Id="rId7" Type="http://schemas.openxmlformats.org/officeDocument/2006/relationships/image" Target="../media/image10.gif"/><Relationship Id="rId8" Type="http://schemas.openxmlformats.org/officeDocument/2006/relationships/image" Target="../media/image11.gif"/><Relationship Id="rId9" Type="http://schemas.openxmlformats.org/officeDocument/2006/relationships/image" Target="../media/image12.gif"/><Relationship Id="rId10"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11175" y="644300"/>
            <a:ext cx="8282400" cy="2109000"/>
          </a:xfrm>
          <a:prstGeom prst="rect">
            <a:avLst/>
          </a:prstGeom>
        </p:spPr>
        <p:txBody>
          <a:bodyPr lIns="91425" tIns="91425" rIns="91425" bIns="91425" anchor="b" anchorCtr="0">
            <a:noAutofit/>
          </a:bodyPr>
          <a:lstStyle/>
          <a:p>
            <a:pPr lvl="0">
              <a:spcBef>
                <a:spcPts val="0"/>
              </a:spcBef>
              <a:buNone/>
            </a:pPr>
            <a:r>
              <a:rPr lang="en"/>
              <a:t>Peer Pressure</a:t>
            </a:r>
          </a:p>
        </p:txBody>
      </p:sp>
      <p:sp>
        <p:nvSpPr>
          <p:cNvPr id="113" name="Shape 113"/>
          <p:cNvSpPr txBox="1">
            <a:spLocks noGrp="1"/>
          </p:cNvSpPr>
          <p:nvPr>
            <p:ph type="subTitle" idx="1"/>
          </p:nvPr>
        </p:nvSpPr>
        <p:spPr>
          <a:xfrm>
            <a:off x="411175" y="3398250"/>
            <a:ext cx="8282400" cy="12606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265500" y="1107950"/>
            <a:ext cx="4045200" cy="1683600"/>
          </a:xfrm>
          <a:prstGeom prst="rect">
            <a:avLst/>
          </a:prstGeom>
        </p:spPr>
        <p:txBody>
          <a:bodyPr lIns="91425" tIns="91425" rIns="91425" bIns="91425" anchor="b" anchorCtr="0">
            <a:noAutofit/>
          </a:bodyPr>
          <a:lstStyle/>
          <a:p>
            <a:pPr lvl="0" rtl="0">
              <a:spcBef>
                <a:spcPts val="0"/>
              </a:spcBef>
              <a:buNone/>
            </a:pPr>
            <a:r>
              <a:rPr lang="en"/>
              <a:t>Scenario #2</a:t>
            </a:r>
          </a:p>
        </p:txBody>
      </p:sp>
      <p:sp>
        <p:nvSpPr>
          <p:cNvPr id="181" name="Shape 181"/>
          <p:cNvSpPr txBox="1">
            <a:spLocks noGrp="1"/>
          </p:cNvSpPr>
          <p:nvPr>
            <p:ph type="subTitle" idx="1"/>
          </p:nvPr>
        </p:nvSpPr>
        <p:spPr>
          <a:xfrm>
            <a:off x="265500" y="2845200"/>
            <a:ext cx="4045200" cy="1345500"/>
          </a:xfrm>
          <a:prstGeom prst="rect">
            <a:avLst/>
          </a:prstGeom>
        </p:spPr>
        <p:txBody>
          <a:bodyPr lIns="91425" tIns="91425" rIns="91425" bIns="91425" anchor="t" anchorCtr="0">
            <a:noAutofit/>
          </a:bodyPr>
          <a:lstStyle/>
          <a:p>
            <a:pPr lvl="0" rtl="0">
              <a:spcBef>
                <a:spcPts val="0"/>
              </a:spcBef>
              <a:buNone/>
            </a:pPr>
            <a:endParaRPr/>
          </a:p>
        </p:txBody>
      </p:sp>
      <p:sp>
        <p:nvSpPr>
          <p:cNvPr id="182" name="Shape 182"/>
          <p:cNvSpPr txBox="1">
            <a:spLocks noGrp="1"/>
          </p:cNvSpPr>
          <p:nvPr>
            <p:ph type="body" idx="2"/>
          </p:nvPr>
        </p:nvSpPr>
        <p:spPr>
          <a:xfrm>
            <a:off x="4731300" y="112550"/>
            <a:ext cx="4306500" cy="4749600"/>
          </a:xfrm>
          <a:prstGeom prst="rect">
            <a:avLst/>
          </a:prstGeom>
        </p:spPr>
        <p:txBody>
          <a:bodyPr lIns="91425" tIns="91425" rIns="91425" bIns="91425" anchor="ctr" anchorCtr="0">
            <a:noAutofit/>
          </a:bodyPr>
          <a:lstStyle/>
          <a:p>
            <a:pPr lvl="0" rtl="0">
              <a:spcBef>
                <a:spcPts val="0"/>
              </a:spcBef>
              <a:spcAft>
                <a:spcPts val="0"/>
              </a:spcAft>
              <a:buNone/>
            </a:pPr>
            <a:r>
              <a:rPr lang="en">
                <a:solidFill>
                  <a:srgbClr val="000000"/>
                </a:solidFill>
                <a:latin typeface="Arial"/>
                <a:ea typeface="Arial"/>
                <a:cs typeface="Arial"/>
                <a:sym typeface="Arial"/>
              </a:rPr>
              <a:t>During lunch, you and your friends are all sitting together at a table together. Two of the cutest 9th grade students come up to you and your friend and ask if you want to come hang out with them after school. These students are known to smoke after school, and are mean to kids who don’t smoke with them. Your friend says “I don’t think that is a good idea. I know you two smoke, and I don’t want to be around that” The students start laughing and making fun of your friend. They turn to you and ask “What about you? Are you going to be lame like your friend or will you be cool and come hang with us?”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30800" y="1889700"/>
            <a:ext cx="8282400" cy="1516500"/>
          </a:xfrm>
          <a:prstGeom prst="rect">
            <a:avLst/>
          </a:prstGeom>
        </p:spPr>
        <p:txBody>
          <a:bodyPr lIns="91425" tIns="91425" rIns="91425" bIns="91425" anchor="ctr" anchorCtr="0">
            <a:noAutofit/>
          </a:bodyPr>
          <a:lstStyle/>
          <a:p>
            <a:pPr lvl="0">
              <a:spcBef>
                <a:spcPts val="0"/>
              </a:spcBef>
              <a:buNone/>
            </a:pPr>
            <a:r>
              <a:rPr lang="en"/>
              <a:t>Decide Early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What is peer pressure?</a:t>
            </a:r>
          </a:p>
        </p:txBody>
      </p:sp>
      <p:sp>
        <p:nvSpPr>
          <p:cNvPr id="124" name="Shape 124"/>
          <p:cNvSpPr txBox="1">
            <a:spLocks noGrp="1"/>
          </p:cNvSpPr>
          <p:nvPr>
            <p:ph type="body" idx="1"/>
          </p:nvPr>
        </p:nvSpPr>
        <p:spPr>
          <a:xfrm>
            <a:off x="311700" y="1468825"/>
            <a:ext cx="3999900" cy="3099900"/>
          </a:xfrm>
          <a:prstGeom prst="rect">
            <a:avLst/>
          </a:prstGeom>
        </p:spPr>
        <p:txBody>
          <a:bodyPr lIns="91425" tIns="91425" rIns="91425" bIns="91425" anchor="t" anchorCtr="0">
            <a:noAutofit/>
          </a:bodyPr>
          <a:lstStyle/>
          <a:p>
            <a:pPr lvl="0">
              <a:spcBef>
                <a:spcPts val="0"/>
              </a:spcBef>
              <a:buNone/>
            </a:pPr>
            <a:r>
              <a:rPr lang="en"/>
              <a:t>Pressure is feeling like you are pushed to make a certain choice (good or bad).</a:t>
            </a:r>
          </a:p>
        </p:txBody>
      </p:sp>
      <p:sp>
        <p:nvSpPr>
          <p:cNvPr id="125" name="Shape 125"/>
          <p:cNvSpPr txBox="1">
            <a:spLocks noGrp="1"/>
          </p:cNvSpPr>
          <p:nvPr>
            <p:ph type="body" idx="2"/>
          </p:nvPr>
        </p:nvSpPr>
        <p:spPr>
          <a:xfrm>
            <a:off x="4832400" y="1468825"/>
            <a:ext cx="3999900" cy="3099900"/>
          </a:xfrm>
          <a:prstGeom prst="rect">
            <a:avLst/>
          </a:prstGeom>
        </p:spPr>
        <p:txBody>
          <a:bodyPr lIns="91425" tIns="91425" rIns="91425" bIns="91425" anchor="t" anchorCtr="0">
            <a:noAutofit/>
          </a:bodyPr>
          <a:lstStyle/>
          <a:p>
            <a:pPr lvl="0">
              <a:spcBef>
                <a:spcPts val="0"/>
              </a:spcBef>
              <a:buNone/>
            </a:pPr>
            <a:r>
              <a:rPr lang="en"/>
              <a:t>Peer is someone in your own age group.</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r>
              <a:rPr lang="en">
                <a:solidFill>
                  <a:srgbClr val="CC0000"/>
                </a:solidFill>
              </a:rPr>
              <a:t>So...someone give me a definition of peer pressure.</a:t>
            </a:r>
          </a:p>
        </p:txBody>
      </p:sp>
      <p:pic>
        <p:nvPicPr>
          <p:cNvPr id="126" name="Shape 126"/>
          <p:cNvPicPr preferRelativeResize="0"/>
          <p:nvPr/>
        </p:nvPicPr>
        <p:blipFill rotWithShape="1">
          <a:blip r:embed="rId3">
            <a:alphaModFix/>
          </a:blip>
          <a:srcRect l="9358" r="15594"/>
          <a:stretch/>
        </p:blipFill>
        <p:spPr>
          <a:xfrm>
            <a:off x="2005700" y="2336374"/>
            <a:ext cx="1661448" cy="2574175"/>
          </a:xfrm>
          <a:prstGeom prst="rect">
            <a:avLst/>
          </a:prstGeom>
          <a:noFill/>
          <a:ln>
            <a:noFill/>
          </a:ln>
        </p:spPr>
      </p:pic>
      <p:pic>
        <p:nvPicPr>
          <p:cNvPr id="127" name="Shape 127"/>
          <p:cNvPicPr preferRelativeResize="0"/>
          <p:nvPr/>
        </p:nvPicPr>
        <p:blipFill>
          <a:blip r:embed="rId4">
            <a:alphaModFix/>
          </a:blip>
          <a:stretch>
            <a:fillRect/>
          </a:stretch>
        </p:blipFill>
        <p:spPr>
          <a:xfrm>
            <a:off x="5386800" y="2172800"/>
            <a:ext cx="2599650" cy="2079724"/>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1000"/>
                                        <p:tgtEl>
                                          <p:spTgt spid="12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fade">
                                      <p:cBhvr>
                                        <p:cTn id="10" dur="1000"/>
                                        <p:tgtEl>
                                          <p:spTgt spid="1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5">
                                            <p:txEl>
                                              <p:pRg st="0" end="0"/>
                                            </p:txEl>
                                          </p:spTgt>
                                        </p:tgtEl>
                                        <p:attrNameLst>
                                          <p:attrName>style.visibility</p:attrName>
                                        </p:attrNameLst>
                                      </p:cBhvr>
                                      <p:to>
                                        <p:strVal val="visible"/>
                                      </p:to>
                                    </p:set>
                                    <p:animEffect transition="in" filter="fade">
                                      <p:cBhvr>
                                        <p:cTn id="15" dur="1000"/>
                                        <p:tgtEl>
                                          <p:spTgt spid="12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5">
                                            <p:txEl>
                                              <p:pRg st="1" end="1"/>
                                            </p:txEl>
                                          </p:spTgt>
                                        </p:tgtEl>
                                        <p:attrNameLst>
                                          <p:attrName>style.visibility</p:attrName>
                                        </p:attrNameLst>
                                      </p:cBhvr>
                                      <p:to>
                                        <p:strVal val="visible"/>
                                      </p:to>
                                    </p:set>
                                    <p:animEffect transition="in" filter="fade">
                                      <p:cBhvr>
                                        <p:cTn id="20" dur="1000"/>
                                        <p:tgtEl>
                                          <p:spTgt spid="12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5">
                                            <p:txEl>
                                              <p:pRg st="2" end="2"/>
                                            </p:txEl>
                                          </p:spTgt>
                                        </p:tgtEl>
                                        <p:attrNameLst>
                                          <p:attrName>style.visibility</p:attrName>
                                        </p:attrNameLst>
                                      </p:cBhvr>
                                      <p:to>
                                        <p:strVal val="visible"/>
                                      </p:to>
                                    </p:set>
                                    <p:animEffect transition="in" filter="fade">
                                      <p:cBhvr>
                                        <p:cTn id="25" dur="1000"/>
                                        <p:tgtEl>
                                          <p:spTgt spid="12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5">
                                            <p:txEl>
                                              <p:pRg st="3" end="3"/>
                                            </p:txEl>
                                          </p:spTgt>
                                        </p:tgtEl>
                                        <p:attrNameLst>
                                          <p:attrName>style.visibility</p:attrName>
                                        </p:attrNameLst>
                                      </p:cBhvr>
                                      <p:to>
                                        <p:strVal val="visible"/>
                                      </p:to>
                                    </p:set>
                                    <p:animEffect transition="in" filter="fade">
                                      <p:cBhvr>
                                        <p:cTn id="30" dur="1000"/>
                                        <p:tgtEl>
                                          <p:spTgt spid="12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5">
                                            <p:txEl>
                                              <p:pRg st="4" end="4"/>
                                            </p:txEl>
                                          </p:spTgt>
                                        </p:tgtEl>
                                        <p:attrNameLst>
                                          <p:attrName>style.visibility</p:attrName>
                                        </p:attrNameLst>
                                      </p:cBhvr>
                                      <p:to>
                                        <p:strVal val="visible"/>
                                      </p:to>
                                    </p:set>
                                    <p:animEffect transition="in" filter="fade">
                                      <p:cBhvr>
                                        <p:cTn id="35" dur="1000"/>
                                        <p:tgtEl>
                                          <p:spTgt spid="12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5">
                                            <p:txEl>
                                              <p:pRg st="5" end="5"/>
                                            </p:txEl>
                                          </p:spTgt>
                                        </p:tgtEl>
                                        <p:attrNameLst>
                                          <p:attrName>style.visibility</p:attrName>
                                        </p:attrNameLst>
                                      </p:cBhvr>
                                      <p:to>
                                        <p:strVal val="visible"/>
                                      </p:to>
                                    </p:set>
                                    <p:animEffect transition="in" filter="fade">
                                      <p:cBhvr>
                                        <p:cTn id="40" dur="1000"/>
                                        <p:tgtEl>
                                          <p:spTgt spid="12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5">
                                            <p:txEl>
                                              <p:pRg st="6" end="6"/>
                                            </p:txEl>
                                          </p:spTgt>
                                        </p:tgtEl>
                                        <p:attrNameLst>
                                          <p:attrName>style.visibility</p:attrName>
                                        </p:attrNameLst>
                                      </p:cBhvr>
                                      <p:to>
                                        <p:strVal val="visible"/>
                                      </p:to>
                                    </p:set>
                                    <p:animEffect transition="in" filter="fade">
                                      <p:cBhvr>
                                        <p:cTn id="45" dur="1000"/>
                                        <p:tgtEl>
                                          <p:spTgt spid="125">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27"/>
                                        </p:tgtEl>
                                        <p:attrNameLst>
                                          <p:attrName>style.visibility</p:attrName>
                                        </p:attrNameLst>
                                      </p:cBhvr>
                                      <p:to>
                                        <p:strVal val="visible"/>
                                      </p:to>
                                    </p:set>
                                    <p:animEffect transition="in" filter="fade">
                                      <p:cBhvr>
                                        <p:cTn id="48"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65500" y="1078750"/>
            <a:ext cx="4045200" cy="1789200"/>
          </a:xfrm>
          <a:prstGeom prst="rect">
            <a:avLst/>
          </a:prstGeom>
        </p:spPr>
        <p:txBody>
          <a:bodyPr lIns="91425" tIns="91425" rIns="91425" bIns="91425" anchor="b" anchorCtr="0">
            <a:noAutofit/>
          </a:bodyPr>
          <a:lstStyle/>
          <a:p>
            <a:pPr lvl="0">
              <a:spcBef>
                <a:spcPts val="0"/>
              </a:spcBef>
              <a:buNone/>
            </a:pPr>
            <a:r>
              <a:rPr lang="en"/>
              <a:t>What is so hard about avoiding peer pressure?</a:t>
            </a:r>
          </a:p>
        </p:txBody>
      </p:sp>
      <p:sp>
        <p:nvSpPr>
          <p:cNvPr id="133" name="Shape 133"/>
          <p:cNvSpPr txBox="1">
            <a:spLocks noGrp="1"/>
          </p:cNvSpPr>
          <p:nvPr>
            <p:ph type="body" idx="2"/>
          </p:nvPr>
        </p:nvSpPr>
        <p:spPr>
          <a:xfrm>
            <a:off x="4939500" y="2706300"/>
            <a:ext cx="3837000" cy="1789200"/>
          </a:xfrm>
          <a:prstGeom prst="rect">
            <a:avLst/>
          </a:prstGeom>
        </p:spPr>
        <p:txBody>
          <a:bodyPr lIns="91425" tIns="91425" rIns="91425" bIns="91425" anchor="ctr" anchorCtr="0">
            <a:noAutofit/>
          </a:bodyPr>
          <a:lstStyle/>
          <a:p>
            <a:pPr lvl="0">
              <a:spcBef>
                <a:spcPts val="0"/>
              </a:spcBef>
              <a:spcAft>
                <a:spcPts val="0"/>
              </a:spcAft>
              <a:buNone/>
            </a:pPr>
            <a:r>
              <a:rPr lang="en"/>
              <a:t>What do you think?</a:t>
            </a:r>
          </a:p>
          <a:p>
            <a:pPr lvl="0">
              <a:spcBef>
                <a:spcPts val="0"/>
              </a:spcBef>
              <a:buNone/>
            </a:pPr>
            <a:r>
              <a:rPr lang="en"/>
              <a:t> - Think - Pair - Share -</a:t>
            </a:r>
          </a:p>
          <a:p>
            <a:pPr lvl="0">
              <a:spcBef>
                <a:spcPts val="0"/>
              </a:spcBef>
              <a:buNone/>
            </a:pPr>
            <a:r>
              <a:rPr lang="en"/>
              <a:t>We want our peers to like us and we want to feel accepted!</a:t>
            </a:r>
          </a:p>
        </p:txBody>
      </p:sp>
      <p:pic>
        <p:nvPicPr>
          <p:cNvPr id="134" name="Shape 134"/>
          <p:cNvPicPr preferRelativeResize="0"/>
          <p:nvPr/>
        </p:nvPicPr>
        <p:blipFill>
          <a:blip r:embed="rId3">
            <a:alphaModFix/>
          </a:blip>
          <a:stretch>
            <a:fillRect/>
          </a:stretch>
        </p:blipFill>
        <p:spPr>
          <a:xfrm>
            <a:off x="795975" y="3098025"/>
            <a:ext cx="3076575" cy="1485900"/>
          </a:xfrm>
          <a:prstGeom prst="rect">
            <a:avLst/>
          </a:prstGeom>
          <a:noFill/>
          <a:ln>
            <a:noFill/>
          </a:ln>
        </p:spPr>
      </p:pic>
      <p:pic>
        <p:nvPicPr>
          <p:cNvPr id="135" name="Shape 135"/>
          <p:cNvPicPr preferRelativeResize="0"/>
          <p:nvPr/>
        </p:nvPicPr>
        <p:blipFill>
          <a:blip r:embed="rId4">
            <a:alphaModFix/>
          </a:blip>
          <a:stretch>
            <a:fillRect/>
          </a:stretch>
        </p:blipFill>
        <p:spPr>
          <a:xfrm>
            <a:off x="5801200" y="325050"/>
            <a:ext cx="2057400" cy="222885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fade">
                                      <p:cBhvr>
                                        <p:cTn id="7" dur="1000"/>
                                        <p:tgtEl>
                                          <p:spTgt spid="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xEl>
                                              <p:pRg st="1" end="1"/>
                                            </p:txEl>
                                          </p:spTgt>
                                        </p:tgtEl>
                                        <p:attrNameLst>
                                          <p:attrName>style.visibility</p:attrName>
                                        </p:attrNameLst>
                                      </p:cBhvr>
                                      <p:to>
                                        <p:strVal val="visible"/>
                                      </p:to>
                                    </p:set>
                                    <p:animEffect transition="in" filter="fade">
                                      <p:cBhvr>
                                        <p:cTn id="12" dur="1000"/>
                                        <p:tgtEl>
                                          <p:spTgt spid="1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xEl>
                                              <p:pRg st="2" end="2"/>
                                            </p:txEl>
                                          </p:spTgt>
                                        </p:tgtEl>
                                        <p:attrNameLst>
                                          <p:attrName>style.visibility</p:attrName>
                                        </p:attrNameLst>
                                      </p:cBhvr>
                                      <p:to>
                                        <p:strVal val="visible"/>
                                      </p:to>
                                    </p:set>
                                    <p:animEffect transition="in" filter="fade">
                                      <p:cBhvr>
                                        <p:cTn id="17" dur="1000"/>
                                        <p:tgtEl>
                                          <p:spTgt spid="13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fade">
                                      <p:cBhvr>
                                        <p:cTn id="20"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30800" y="1889700"/>
            <a:ext cx="8282400" cy="1516500"/>
          </a:xfrm>
          <a:prstGeom prst="rect">
            <a:avLst/>
          </a:prstGeom>
        </p:spPr>
        <p:txBody>
          <a:bodyPr lIns="91425" tIns="91425" rIns="91425" bIns="91425" anchor="ctr" anchorCtr="0">
            <a:noAutofit/>
          </a:bodyPr>
          <a:lstStyle/>
          <a:p>
            <a:pPr lvl="0">
              <a:spcBef>
                <a:spcPts val="0"/>
              </a:spcBef>
              <a:buNone/>
            </a:pPr>
            <a:r>
              <a:rPr lang="en"/>
              <a:t>Pressure Point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411175" y="644300"/>
            <a:ext cx="8282400" cy="2109000"/>
          </a:xfrm>
          <a:prstGeom prst="rect">
            <a:avLst/>
          </a:prstGeom>
        </p:spPr>
        <p:txBody>
          <a:bodyPr lIns="91425" tIns="91425" rIns="91425" bIns="91425" anchor="b" anchorCtr="0">
            <a:noAutofit/>
          </a:bodyPr>
          <a:lstStyle/>
          <a:p>
            <a:pPr lvl="0" rtl="0">
              <a:spcBef>
                <a:spcPts val="0"/>
              </a:spcBef>
              <a:buNone/>
            </a:pPr>
            <a:r>
              <a:rPr lang="en" sz="4600"/>
              <a:t>In order to stand up to peer pressure, we need to be able to recognize it.</a:t>
            </a:r>
          </a:p>
        </p:txBody>
      </p:sp>
      <p:sp>
        <p:nvSpPr>
          <p:cNvPr id="146" name="Shape 146"/>
          <p:cNvSpPr txBox="1">
            <a:spLocks noGrp="1"/>
          </p:cNvSpPr>
          <p:nvPr>
            <p:ph type="subTitle" idx="1"/>
          </p:nvPr>
        </p:nvSpPr>
        <p:spPr>
          <a:xfrm>
            <a:off x="143650" y="3398250"/>
            <a:ext cx="8901600" cy="1260600"/>
          </a:xfrm>
          <a:prstGeom prst="rect">
            <a:avLst/>
          </a:prstGeom>
        </p:spPr>
        <p:txBody>
          <a:bodyPr lIns="91425" tIns="91425" rIns="91425" bIns="91425" anchor="ctr" anchorCtr="0">
            <a:noAutofit/>
          </a:bodyPr>
          <a:lstStyle/>
          <a:p>
            <a:pPr lvl="0">
              <a:spcBef>
                <a:spcPts val="0"/>
              </a:spcBef>
              <a:buNone/>
            </a:pPr>
            <a:r>
              <a:rPr lang="en"/>
              <a:t>Peer Pressure Bag of Tricks</a:t>
            </a:r>
          </a:p>
          <a:p>
            <a:pPr lvl="0">
              <a:spcBef>
                <a:spcPts val="0"/>
              </a:spcBef>
              <a:buNone/>
            </a:pPr>
            <a:r>
              <a:rPr lang="en" sz="2800"/>
              <a:t>1. Rejection	2.</a:t>
            </a:r>
            <a:r>
              <a:rPr lang="en" sz="2800">
                <a:solidFill>
                  <a:srgbClr val="CC0000"/>
                </a:solidFill>
              </a:rPr>
              <a:t> Put downs</a:t>
            </a:r>
            <a:r>
              <a:rPr lang="en" sz="2800"/>
              <a:t>	3. </a:t>
            </a:r>
            <a:r>
              <a:rPr lang="en" sz="2800">
                <a:solidFill>
                  <a:srgbClr val="CC0000"/>
                </a:solidFill>
              </a:rPr>
              <a:t>Reasoning</a:t>
            </a:r>
            <a:r>
              <a:rPr lang="en" sz="2800"/>
              <a:t>	4. Unspoken Pressure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Is all peer pressure bad?</a:t>
            </a:r>
          </a:p>
        </p:txBody>
      </p:sp>
      <p:sp>
        <p:nvSpPr>
          <p:cNvPr id="152" name="Shape 152"/>
          <p:cNvSpPr txBox="1">
            <a:spLocks noGrp="1"/>
          </p:cNvSpPr>
          <p:nvPr>
            <p:ph type="body" idx="1"/>
          </p:nvPr>
        </p:nvSpPr>
        <p:spPr>
          <a:xfrm>
            <a:off x="311700" y="1468825"/>
            <a:ext cx="3999900" cy="3099900"/>
          </a:xfrm>
          <a:prstGeom prst="rect">
            <a:avLst/>
          </a:prstGeom>
        </p:spPr>
        <p:txBody>
          <a:bodyPr lIns="91425" tIns="91425" rIns="91425" bIns="91425" anchor="t" anchorCtr="0">
            <a:noAutofit/>
          </a:bodyPr>
          <a:lstStyle/>
          <a:p>
            <a:pPr lvl="0">
              <a:spcBef>
                <a:spcPts val="0"/>
              </a:spcBef>
              <a:buNone/>
            </a:pPr>
            <a:r>
              <a:rPr lang="en">
                <a:solidFill>
                  <a:srgbClr val="CC0000"/>
                </a:solidFill>
              </a:rPr>
              <a:t>No</a:t>
            </a:r>
            <a:r>
              <a:rPr lang="en"/>
              <a:t>! Have you ever pushed a friend to do something positive or to avoid something bad?</a:t>
            </a:r>
          </a:p>
          <a:p>
            <a:pPr lvl="0">
              <a:spcBef>
                <a:spcPts val="0"/>
              </a:spcBef>
              <a:buNone/>
            </a:pPr>
            <a:endParaRPr/>
          </a:p>
        </p:txBody>
      </p:sp>
      <p:sp>
        <p:nvSpPr>
          <p:cNvPr id="153" name="Shape 153"/>
          <p:cNvSpPr txBox="1">
            <a:spLocks noGrp="1"/>
          </p:cNvSpPr>
          <p:nvPr>
            <p:ph type="body" idx="2"/>
          </p:nvPr>
        </p:nvSpPr>
        <p:spPr>
          <a:xfrm>
            <a:off x="4832400" y="1468825"/>
            <a:ext cx="3999900" cy="3099900"/>
          </a:xfrm>
          <a:prstGeom prst="rect">
            <a:avLst/>
          </a:prstGeom>
        </p:spPr>
        <p:txBody>
          <a:bodyPr lIns="91425" tIns="91425" rIns="91425" bIns="91425" anchor="t" anchorCtr="0">
            <a:noAutofit/>
          </a:bodyPr>
          <a:lstStyle/>
          <a:p>
            <a:pPr lvl="0">
              <a:spcBef>
                <a:spcPts val="0"/>
              </a:spcBef>
              <a:buNone/>
            </a:pPr>
            <a:r>
              <a:rPr lang="en">
                <a:solidFill>
                  <a:srgbClr val="CC0000"/>
                </a:solidFill>
              </a:rPr>
              <a:t>What are some good things friends can pressure each other to do?</a:t>
            </a:r>
          </a:p>
        </p:txBody>
      </p:sp>
      <p:pic>
        <p:nvPicPr>
          <p:cNvPr id="154" name="Shape 154"/>
          <p:cNvPicPr preferRelativeResize="0"/>
          <p:nvPr/>
        </p:nvPicPr>
        <p:blipFill>
          <a:blip r:embed="rId3">
            <a:alphaModFix/>
          </a:blip>
          <a:stretch>
            <a:fillRect/>
          </a:stretch>
        </p:blipFill>
        <p:spPr>
          <a:xfrm>
            <a:off x="235500" y="2582477"/>
            <a:ext cx="3873600" cy="179592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10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1000"/>
                                        <p:tgtEl>
                                          <p:spTgt spid="15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4"/>
                                        </p:tgtEl>
                                        <p:attrNameLst>
                                          <p:attrName>style.visibility</p:attrName>
                                        </p:attrNameLst>
                                      </p:cBhvr>
                                      <p:to>
                                        <p:strVal val="visible"/>
                                      </p:to>
                                    </p:set>
                                    <p:animEffect transition="in" filter="fade">
                                      <p:cBhvr>
                                        <p:cTn id="15" dur="1000"/>
                                        <p:tgtEl>
                                          <p:spTgt spid="1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3">
                                            <p:txEl>
                                              <p:pRg st="0" end="0"/>
                                            </p:txEl>
                                          </p:spTgt>
                                        </p:tgtEl>
                                        <p:attrNameLst>
                                          <p:attrName>style.visibility</p:attrName>
                                        </p:attrNameLst>
                                      </p:cBhvr>
                                      <p:to>
                                        <p:strVal val="visible"/>
                                      </p:to>
                                    </p:set>
                                    <p:animEffect transition="in" filter="fade">
                                      <p:cBhvr>
                                        <p:cTn id="20" dur="1000"/>
                                        <p:tgtEl>
                                          <p:spTgt spid="1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Let’s practice, but first go over some </a:t>
            </a:r>
          </a:p>
        </p:txBody>
      </p:sp>
      <p:sp>
        <p:nvSpPr>
          <p:cNvPr id="160" name="Shape 160"/>
          <p:cNvSpPr txBox="1">
            <a:spLocks noGrp="1"/>
          </p:cNvSpPr>
          <p:nvPr>
            <p:ph type="body" idx="2"/>
          </p:nvPr>
        </p:nvSpPr>
        <p:spPr>
          <a:xfrm>
            <a:off x="4222800" y="1468825"/>
            <a:ext cx="3999900" cy="3099900"/>
          </a:xfrm>
          <a:prstGeom prst="rect">
            <a:avLst/>
          </a:prstGeom>
        </p:spPr>
        <p:txBody>
          <a:bodyPr lIns="91425" tIns="91425" rIns="91425" bIns="91425" anchor="t" anchorCtr="0">
            <a:noAutofit/>
          </a:bodyPr>
          <a:lstStyle/>
          <a:p>
            <a:pPr lvl="0" rtl="0">
              <a:spcBef>
                <a:spcPts val="0"/>
              </a:spcBef>
              <a:spcAft>
                <a:spcPts val="0"/>
              </a:spcAft>
              <a:buNone/>
            </a:pPr>
            <a:r>
              <a:rPr lang="en"/>
              <a:t>You have the right…</a:t>
            </a:r>
          </a:p>
          <a:p>
            <a:pPr marL="457200" lvl="0" indent="-228600" rtl="0">
              <a:spcBef>
                <a:spcPts val="0"/>
              </a:spcBef>
              <a:spcAft>
                <a:spcPts val="0"/>
              </a:spcAft>
              <a:buAutoNum type="arabicPeriod"/>
            </a:pPr>
            <a:r>
              <a:rPr lang="en"/>
              <a:t>To say, “</a:t>
            </a:r>
            <a:r>
              <a:rPr lang="en">
                <a:solidFill>
                  <a:srgbClr val="CC0000"/>
                </a:solidFill>
              </a:rPr>
              <a:t>NO</a:t>
            </a:r>
            <a:r>
              <a:rPr lang="en"/>
              <a:t>.”</a:t>
            </a:r>
          </a:p>
          <a:p>
            <a:pPr lvl="0" rtl="0">
              <a:spcBef>
                <a:spcPts val="0"/>
              </a:spcBef>
              <a:spcAft>
                <a:spcPts val="0"/>
              </a:spcAft>
              <a:buNone/>
            </a:pPr>
            <a:endParaRPr/>
          </a:p>
          <a:p>
            <a:pPr lvl="0" rtl="0">
              <a:spcBef>
                <a:spcPts val="0"/>
              </a:spcBef>
              <a:spcAft>
                <a:spcPts val="0"/>
              </a:spcAft>
              <a:buNone/>
            </a:pPr>
            <a:endParaRPr/>
          </a:p>
          <a:p>
            <a:pPr lvl="0" rtl="0">
              <a:spcBef>
                <a:spcPts val="0"/>
              </a:spcBef>
              <a:spcAft>
                <a:spcPts val="0"/>
              </a:spcAft>
              <a:buNone/>
            </a:pPr>
            <a:endParaRPr/>
          </a:p>
          <a:p>
            <a:pPr lvl="0" rtl="0">
              <a:spcBef>
                <a:spcPts val="0"/>
              </a:spcBef>
              <a:spcAft>
                <a:spcPts val="0"/>
              </a:spcAft>
              <a:buNone/>
            </a:pPr>
            <a:endParaRPr/>
          </a:p>
          <a:p>
            <a:pPr lvl="0" rtl="0">
              <a:spcBef>
                <a:spcPts val="0"/>
              </a:spcBef>
              <a:spcAft>
                <a:spcPts val="0"/>
              </a:spcAft>
              <a:buNone/>
            </a:pPr>
            <a:endParaRPr/>
          </a:p>
          <a:p>
            <a:pPr lvl="0" rtl="0">
              <a:spcBef>
                <a:spcPts val="0"/>
              </a:spcBef>
              <a:spcAft>
                <a:spcPts val="0"/>
              </a:spcAft>
              <a:buNone/>
            </a:pPr>
            <a:endParaRPr/>
          </a:p>
          <a:p>
            <a:pPr lvl="0" rtl="0">
              <a:spcBef>
                <a:spcPts val="0"/>
              </a:spcBef>
              <a:spcAft>
                <a:spcPts val="0"/>
              </a:spcAft>
              <a:buNone/>
            </a:pPr>
            <a:endParaRPr/>
          </a:p>
          <a:p>
            <a:pPr lvl="0" rtl="0">
              <a:spcBef>
                <a:spcPts val="0"/>
              </a:spcBef>
              <a:spcAft>
                <a:spcPts val="0"/>
              </a:spcAft>
              <a:buNone/>
            </a:pPr>
            <a:endParaRPr/>
          </a:p>
          <a:p>
            <a:pPr marL="457200" lvl="0" indent="-228600" rtl="0">
              <a:spcBef>
                <a:spcPts val="0"/>
              </a:spcBef>
              <a:spcAft>
                <a:spcPts val="0"/>
              </a:spcAft>
              <a:buAutoNum type="arabicPeriod"/>
            </a:pPr>
            <a:r>
              <a:rPr lang="en"/>
              <a:t>Not to give a reason </a:t>
            </a:r>
            <a:r>
              <a:rPr lang="en">
                <a:solidFill>
                  <a:srgbClr val="CC0000"/>
                </a:solidFill>
              </a:rPr>
              <a:t>why</a:t>
            </a:r>
            <a:r>
              <a:rPr lang="en"/>
              <a:t>.</a:t>
            </a:r>
          </a:p>
          <a:p>
            <a:pPr marL="457200" lvl="0" indent="-228600">
              <a:spcBef>
                <a:spcPts val="0"/>
              </a:spcBef>
              <a:spcAft>
                <a:spcPts val="0"/>
              </a:spcAft>
              <a:buAutoNum type="arabicPeriod"/>
            </a:pPr>
            <a:r>
              <a:rPr lang="en"/>
              <a:t>To just </a:t>
            </a:r>
            <a:r>
              <a:rPr lang="en">
                <a:solidFill>
                  <a:srgbClr val="CC0000"/>
                </a:solidFill>
              </a:rPr>
              <a:t>walk</a:t>
            </a:r>
            <a:r>
              <a:rPr lang="en"/>
              <a:t> away.</a:t>
            </a:r>
          </a:p>
          <a:p>
            <a:pPr lvl="0">
              <a:spcBef>
                <a:spcPts val="0"/>
              </a:spcBef>
              <a:buNone/>
            </a:pPr>
            <a:endParaRPr/>
          </a:p>
        </p:txBody>
      </p:sp>
      <p:pic>
        <p:nvPicPr>
          <p:cNvPr id="161" name="Shape 161"/>
          <p:cNvPicPr preferRelativeResize="0"/>
          <p:nvPr/>
        </p:nvPicPr>
        <p:blipFill>
          <a:blip r:embed="rId3">
            <a:alphaModFix/>
          </a:blip>
          <a:stretch>
            <a:fillRect/>
          </a:stretch>
        </p:blipFill>
        <p:spPr>
          <a:xfrm>
            <a:off x="1099725" y="1468830"/>
            <a:ext cx="2374391" cy="3099900"/>
          </a:xfrm>
          <a:prstGeom prst="rect">
            <a:avLst/>
          </a:prstGeom>
          <a:noFill/>
          <a:ln>
            <a:noFill/>
          </a:ln>
        </p:spPr>
      </p:pic>
      <p:pic>
        <p:nvPicPr>
          <p:cNvPr id="162" name="Shape 162" descr="Titles: More Effective, Less Effective"/>
          <p:cNvPicPr preferRelativeResize="0"/>
          <p:nvPr/>
        </p:nvPicPr>
        <p:blipFill>
          <a:blip r:embed="rId4">
            <a:alphaModFix/>
          </a:blip>
          <a:stretch>
            <a:fillRect/>
          </a:stretch>
        </p:blipFill>
        <p:spPr>
          <a:xfrm>
            <a:off x="4576675" y="2146900"/>
            <a:ext cx="4445000" cy="584200"/>
          </a:xfrm>
          <a:prstGeom prst="rect">
            <a:avLst/>
          </a:prstGeom>
          <a:noFill/>
          <a:ln>
            <a:noFill/>
          </a:ln>
        </p:spPr>
      </p:pic>
      <p:pic>
        <p:nvPicPr>
          <p:cNvPr id="163" name="Shape 163" descr="Assertive"/>
          <p:cNvPicPr preferRelativeResize="0"/>
          <p:nvPr/>
        </p:nvPicPr>
        <p:blipFill>
          <a:blip r:embed="rId5">
            <a:alphaModFix/>
          </a:blip>
          <a:stretch>
            <a:fillRect/>
          </a:stretch>
        </p:blipFill>
        <p:spPr>
          <a:xfrm>
            <a:off x="4691775" y="2731100"/>
            <a:ext cx="1685925" cy="209550"/>
          </a:xfrm>
          <a:prstGeom prst="rect">
            <a:avLst/>
          </a:prstGeom>
          <a:noFill/>
          <a:ln>
            <a:noFill/>
          </a:ln>
        </p:spPr>
      </p:pic>
      <p:pic>
        <p:nvPicPr>
          <p:cNvPr id="164" name="Shape 164" descr="Aggressive"/>
          <p:cNvPicPr preferRelativeResize="0"/>
          <p:nvPr/>
        </p:nvPicPr>
        <p:blipFill>
          <a:blip r:embed="rId6">
            <a:alphaModFix/>
          </a:blip>
          <a:stretch>
            <a:fillRect/>
          </a:stretch>
        </p:blipFill>
        <p:spPr>
          <a:xfrm>
            <a:off x="7260675" y="2731100"/>
            <a:ext cx="1647825" cy="209550"/>
          </a:xfrm>
          <a:prstGeom prst="rect">
            <a:avLst/>
          </a:prstGeom>
          <a:noFill/>
          <a:ln>
            <a:noFill/>
          </a:ln>
        </p:spPr>
      </p:pic>
      <p:pic>
        <p:nvPicPr>
          <p:cNvPr id="165" name="Shape 165" descr="Avoiding"/>
          <p:cNvPicPr preferRelativeResize="0"/>
          <p:nvPr/>
        </p:nvPicPr>
        <p:blipFill>
          <a:blip r:embed="rId7">
            <a:alphaModFix/>
          </a:blip>
          <a:stretch>
            <a:fillRect/>
          </a:stretch>
        </p:blipFill>
        <p:spPr>
          <a:xfrm>
            <a:off x="7260675" y="2985437"/>
            <a:ext cx="1647825" cy="219075"/>
          </a:xfrm>
          <a:prstGeom prst="rect">
            <a:avLst/>
          </a:prstGeom>
          <a:noFill/>
          <a:ln>
            <a:noFill/>
          </a:ln>
        </p:spPr>
      </p:pic>
      <p:pic>
        <p:nvPicPr>
          <p:cNvPr id="166" name="Shape 166" descr="Know-It-All"/>
          <p:cNvPicPr preferRelativeResize="0"/>
          <p:nvPr/>
        </p:nvPicPr>
        <p:blipFill>
          <a:blip r:embed="rId8">
            <a:alphaModFix/>
          </a:blip>
          <a:stretch>
            <a:fillRect/>
          </a:stretch>
        </p:blipFill>
        <p:spPr>
          <a:xfrm>
            <a:off x="7260675" y="3576000"/>
            <a:ext cx="1647825" cy="219075"/>
          </a:xfrm>
          <a:prstGeom prst="rect">
            <a:avLst/>
          </a:prstGeom>
          <a:noFill/>
          <a:ln>
            <a:noFill/>
          </a:ln>
        </p:spPr>
      </p:pic>
      <p:pic>
        <p:nvPicPr>
          <p:cNvPr id="167" name="Shape 167" descr="Passive"/>
          <p:cNvPicPr preferRelativeResize="0"/>
          <p:nvPr/>
        </p:nvPicPr>
        <p:blipFill>
          <a:blip r:embed="rId9">
            <a:alphaModFix/>
          </a:blip>
          <a:stretch>
            <a:fillRect/>
          </a:stretch>
        </p:blipFill>
        <p:spPr>
          <a:xfrm>
            <a:off x="7260675" y="3280725"/>
            <a:ext cx="1647825" cy="219075"/>
          </a:xfrm>
          <a:prstGeom prst="rect">
            <a:avLst/>
          </a:prstGeom>
          <a:noFill/>
          <a:ln>
            <a:noFill/>
          </a:ln>
        </p:spPr>
      </p:pic>
      <p:pic>
        <p:nvPicPr>
          <p:cNvPr id="168" name="Shape 168"/>
          <p:cNvPicPr preferRelativeResize="0"/>
          <p:nvPr/>
        </p:nvPicPr>
        <p:blipFill>
          <a:blip r:embed="rId10">
            <a:alphaModFix/>
          </a:blip>
          <a:stretch>
            <a:fillRect/>
          </a:stretch>
        </p:blipFill>
        <p:spPr>
          <a:xfrm>
            <a:off x="5546798" y="388474"/>
            <a:ext cx="1236499" cy="822849"/>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1000"/>
                                        <p:tgtEl>
                                          <p:spTgt spid="160"/>
                                        </p:tgtEl>
                                      </p:cBhvr>
                                    </p:animEffect>
                                  </p:childTnLst>
                                </p:cTn>
                              </p:par>
                              <p:par>
                                <p:cTn id="13" presetID="10" presetClass="entr" presetSubtype="0" fill="hold" nodeType="with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1000"/>
                                        <p:tgtEl>
                                          <p:spTgt spid="162"/>
                                        </p:tgtEl>
                                      </p:cBhvr>
                                    </p:animEffect>
                                  </p:childTnLst>
                                </p:cTn>
                              </p:par>
                              <p:par>
                                <p:cTn id="16" presetID="10" presetClass="entr" presetSubtype="0" fill="hold" nodeType="withEffect">
                                  <p:stCondLst>
                                    <p:cond delay="0"/>
                                  </p:stCondLst>
                                  <p:childTnLst>
                                    <p:set>
                                      <p:cBhvr>
                                        <p:cTn id="17" dur="1" fill="hold">
                                          <p:stCondLst>
                                            <p:cond delay="0"/>
                                          </p:stCondLst>
                                        </p:cTn>
                                        <p:tgtEl>
                                          <p:spTgt spid="163"/>
                                        </p:tgtEl>
                                        <p:attrNameLst>
                                          <p:attrName>style.visibility</p:attrName>
                                        </p:attrNameLst>
                                      </p:cBhvr>
                                      <p:to>
                                        <p:strVal val="visible"/>
                                      </p:to>
                                    </p:set>
                                    <p:animEffect transition="in" filter="fade">
                                      <p:cBhvr>
                                        <p:cTn id="18" dur="1000"/>
                                        <p:tgtEl>
                                          <p:spTgt spid="163"/>
                                        </p:tgtEl>
                                      </p:cBhvr>
                                    </p:animEffect>
                                  </p:childTnLst>
                                </p:cTn>
                              </p:par>
                              <p:par>
                                <p:cTn id="19" presetID="10" presetClass="entr" presetSubtype="0" fill="hold"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fade">
                                      <p:cBhvr>
                                        <p:cTn id="21" dur="1000"/>
                                        <p:tgtEl>
                                          <p:spTgt spid="164"/>
                                        </p:tgtEl>
                                      </p:cBhvr>
                                    </p:animEffect>
                                  </p:childTnLst>
                                </p:cTn>
                              </p:par>
                              <p:par>
                                <p:cTn id="22" presetID="10" presetClass="entr" presetSubtype="0" fill="hold" nodeType="with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fade">
                                      <p:cBhvr>
                                        <p:cTn id="24" dur="1000"/>
                                        <p:tgtEl>
                                          <p:spTgt spid="165"/>
                                        </p:tgtEl>
                                      </p:cBhvr>
                                    </p:animEffect>
                                  </p:childTnLst>
                                </p:cTn>
                              </p:par>
                              <p:par>
                                <p:cTn id="25" presetID="10" presetClass="entr" presetSubtype="0" fill="hold" nodeType="withEffect">
                                  <p:stCondLst>
                                    <p:cond delay="0"/>
                                  </p:stCondLst>
                                  <p:childTnLst>
                                    <p:set>
                                      <p:cBhvr>
                                        <p:cTn id="26" dur="1" fill="hold">
                                          <p:stCondLst>
                                            <p:cond delay="0"/>
                                          </p:stCondLst>
                                        </p:cTn>
                                        <p:tgtEl>
                                          <p:spTgt spid="167"/>
                                        </p:tgtEl>
                                        <p:attrNameLst>
                                          <p:attrName>style.visibility</p:attrName>
                                        </p:attrNameLst>
                                      </p:cBhvr>
                                      <p:to>
                                        <p:strVal val="visible"/>
                                      </p:to>
                                    </p:set>
                                    <p:animEffect transition="in" filter="fade">
                                      <p:cBhvr>
                                        <p:cTn id="27" dur="1000"/>
                                        <p:tgtEl>
                                          <p:spTgt spid="167"/>
                                        </p:tgtEl>
                                      </p:cBhvr>
                                    </p:animEffect>
                                  </p:childTnLst>
                                </p:cTn>
                              </p:par>
                              <p:par>
                                <p:cTn id="28" presetID="10" presetClass="entr" presetSubtype="0" fill="hold" nodeType="withEffect">
                                  <p:stCondLst>
                                    <p:cond delay="0"/>
                                  </p:stCondLst>
                                  <p:childTnLst>
                                    <p:set>
                                      <p:cBhvr>
                                        <p:cTn id="29" dur="1" fill="hold">
                                          <p:stCondLst>
                                            <p:cond delay="0"/>
                                          </p:stCondLst>
                                        </p:cTn>
                                        <p:tgtEl>
                                          <p:spTgt spid="166"/>
                                        </p:tgtEl>
                                        <p:attrNameLst>
                                          <p:attrName>style.visibility</p:attrName>
                                        </p:attrNameLst>
                                      </p:cBhvr>
                                      <p:to>
                                        <p:strVal val="visible"/>
                                      </p:to>
                                    </p:set>
                                    <p:animEffect transition="in" filter="fade">
                                      <p:cBhvr>
                                        <p:cTn id="30"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265500" y="1107950"/>
            <a:ext cx="4045200" cy="1683600"/>
          </a:xfrm>
          <a:prstGeom prst="rect">
            <a:avLst/>
          </a:prstGeom>
        </p:spPr>
        <p:txBody>
          <a:bodyPr lIns="91425" tIns="91425" rIns="91425" bIns="91425" anchor="b" anchorCtr="0">
            <a:noAutofit/>
          </a:bodyPr>
          <a:lstStyle/>
          <a:p>
            <a:pPr lvl="0" rtl="0">
              <a:spcBef>
                <a:spcPts val="0"/>
              </a:spcBef>
              <a:buNone/>
            </a:pPr>
            <a:r>
              <a:rPr lang="en"/>
              <a:t>Scenario #1</a:t>
            </a:r>
          </a:p>
        </p:txBody>
      </p:sp>
      <p:sp>
        <p:nvSpPr>
          <p:cNvPr id="174" name="Shape 174"/>
          <p:cNvSpPr txBox="1">
            <a:spLocks noGrp="1"/>
          </p:cNvSpPr>
          <p:nvPr>
            <p:ph type="subTitle" idx="1"/>
          </p:nvPr>
        </p:nvSpPr>
        <p:spPr>
          <a:xfrm>
            <a:off x="265500" y="2845200"/>
            <a:ext cx="4045200" cy="1345500"/>
          </a:xfrm>
          <a:prstGeom prst="rect">
            <a:avLst/>
          </a:prstGeom>
        </p:spPr>
        <p:txBody>
          <a:bodyPr lIns="91425" tIns="91425" rIns="91425" bIns="91425" anchor="t" anchorCtr="0">
            <a:noAutofit/>
          </a:bodyPr>
          <a:lstStyle/>
          <a:p>
            <a:pPr lvl="0" rtl="0">
              <a:spcBef>
                <a:spcPts val="0"/>
              </a:spcBef>
              <a:buNone/>
            </a:pPr>
            <a:endParaRPr/>
          </a:p>
        </p:txBody>
      </p:sp>
      <p:sp>
        <p:nvSpPr>
          <p:cNvPr id="175" name="Shape 175"/>
          <p:cNvSpPr txBox="1">
            <a:spLocks noGrp="1"/>
          </p:cNvSpPr>
          <p:nvPr>
            <p:ph type="body" idx="2"/>
          </p:nvPr>
        </p:nvSpPr>
        <p:spPr>
          <a:xfrm>
            <a:off x="4567975" y="-125"/>
            <a:ext cx="4576200" cy="5143500"/>
          </a:xfrm>
          <a:prstGeom prst="rect">
            <a:avLst/>
          </a:prstGeom>
        </p:spPr>
        <p:txBody>
          <a:bodyPr lIns="91425" tIns="91425" rIns="91425" bIns="91425" anchor="ctr" anchorCtr="0">
            <a:noAutofit/>
          </a:bodyPr>
          <a:lstStyle/>
          <a:p>
            <a:pPr lvl="0" rtl="0">
              <a:spcBef>
                <a:spcPts val="0"/>
              </a:spcBef>
              <a:spcAft>
                <a:spcPts val="0"/>
              </a:spcAft>
              <a:buNone/>
            </a:pPr>
            <a:r>
              <a:rPr lang="en" sz="1600">
                <a:solidFill>
                  <a:srgbClr val="000000"/>
                </a:solidFill>
                <a:latin typeface="Cambria"/>
                <a:ea typeface="Cambria"/>
                <a:cs typeface="Cambria"/>
                <a:sym typeface="Cambria"/>
              </a:rPr>
              <a:t>You recently were in trouble at school and your parents were really upset. You are working hard to earn their trust back, and hope that they will see you can be responsible and make good choices. You talk your parents into letting you hang out with some friends over the weekend. Your parents tell you as they drop you off, that if there are any drugs or alcohol to call them and they will come get you. You are so excited to see your friends again after being grounded for so long! As soon as you walk in, you see a lot of other people with your friends you don’t know, and you smell weed. “What’s going on?” you ask. Your friends tell you that they met some new people who are showing them how to relax and have a good time. You say, “My parents will kill me!” And everyone starts laughing and making fun of you for being a “goody-good” “They won’t know!” </a:t>
            </a:r>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556</Words>
  <Application>Microsoft Macintosh PowerPoint</Application>
  <PresentationFormat>On-screen Show (16:9)</PresentationFormat>
  <Paragraphs>40</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Playfair Display</vt:lpstr>
      <vt:lpstr>Lato</vt:lpstr>
      <vt:lpstr>Source Code Pro</vt:lpstr>
      <vt:lpstr>Oswald</vt:lpstr>
      <vt:lpstr>Modern Writer</vt:lpstr>
      <vt:lpstr>Coral</vt:lpstr>
      <vt:lpstr>Peer Pressure</vt:lpstr>
      <vt:lpstr>Decide Early</vt:lpstr>
      <vt:lpstr>What is peer pressure?</vt:lpstr>
      <vt:lpstr>What is so hard about avoiding peer pressure?</vt:lpstr>
      <vt:lpstr>Pressure Point</vt:lpstr>
      <vt:lpstr>In order to stand up to peer pressure, we need to be able to recognize it.</vt:lpstr>
      <vt:lpstr>Is all peer pressure bad?</vt:lpstr>
      <vt:lpstr>Let’s practice, but first go over some </vt:lpstr>
      <vt:lpstr>Scenario #1</vt:lpstr>
      <vt:lpstr>Scenario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Pressure</dc:title>
  <cp:lastModifiedBy>Susie Lowe</cp:lastModifiedBy>
  <cp:revision>1</cp:revision>
  <dcterms:modified xsi:type="dcterms:W3CDTF">2017-08-21T19:51:53Z</dcterms:modified>
</cp:coreProperties>
</file>