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1357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6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 rot="5400000">
            <a:off x="655637" y="350838"/>
            <a:ext cx="5851525" cy="624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lvl="1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lvl="2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lvl="3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lvl="4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lvl="5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lvl="6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lvl="7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lvl="8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0999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hape 32"/>
          <p:cNvCxnSpPr/>
          <p:nvPr/>
        </p:nvCxnSpPr>
        <p:spPr>
          <a:xfrm>
            <a:off x="514350" y="5349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381000" y="4853410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1pPr>
            <a:lvl2pPr marL="457200" marR="0" lvl="1" indent="0" algn="ctr" rtl="0">
              <a:spcBef>
                <a:spcPts val="56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480"/>
              </a:spcBef>
              <a:buClr>
                <a:schemeClr val="accent1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400"/>
              </a:spcBef>
              <a:buClr>
                <a:schemeClr val="accent1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Noto Symbol"/>
              <a:buNone/>
              <a:defRPr/>
            </a:lvl8pPr>
            <a:lvl9pPr marL="3657600" marR="0" lvl="8" indent="0" algn="ctr" rtl="0">
              <a:spcBef>
                <a:spcPts val="280"/>
              </a:spcBef>
              <a:buClr>
                <a:schemeClr val="accent1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229600" y="6473951"/>
            <a:ext cx="758951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hape 39"/>
          <p:cNvCxnSpPr/>
          <p:nvPr/>
        </p:nvCxnSpPr>
        <p:spPr>
          <a:xfrm>
            <a:off x="514350" y="3444901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r" rtl="0">
              <a:spcBef>
                <a:spcPts val="0"/>
              </a:spcBef>
              <a:buClr>
                <a:srgbClr val="DDD2B1"/>
              </a:buClr>
              <a:buFont typeface="Source Sans Pro"/>
              <a:buNone/>
              <a:defRPr/>
            </a:lvl1pPr>
            <a:lvl2pPr lvl="1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2pPr>
            <a:lvl3pPr lvl="2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3pPr>
            <a:lvl4pPr lvl="3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4pPr>
            <a:lvl5pPr lvl="4" rtl="0">
              <a:spcBef>
                <a:spcPts val="0"/>
              </a:spcBef>
              <a:buClr>
                <a:schemeClr val="lt1"/>
              </a:buClr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80475" y="2947084"/>
            <a:ext cx="8686800" cy="11848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599" cy="8826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281443" y="666750"/>
            <a:ext cx="4290555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rtl="0">
              <a:spcBef>
                <a:spcPts val="0"/>
              </a:spcBef>
              <a:buClr>
                <a:srgbClr val="B07621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281443" y="1316037"/>
            <a:ext cx="4290555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514350" y="6019800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hape 65"/>
          <p:cNvCxnSpPr/>
          <p:nvPr/>
        </p:nvCxnSpPr>
        <p:spPr>
          <a:xfrm>
            <a:off x="514350" y="5849117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Source Sans Pro"/>
              <a:buNone/>
              <a:defRPr/>
            </a:lvl1pPr>
            <a:lvl2pPr lvl="1" rtl="0">
              <a:spcBef>
                <a:spcPts val="0"/>
              </a:spcBef>
              <a:buFont typeface="Source Sans Pro"/>
              <a:buNone/>
              <a:defRPr/>
            </a:lvl2pPr>
            <a:lvl3pPr lvl="2" rtl="0">
              <a:spcBef>
                <a:spcPts val="0"/>
              </a:spcBef>
              <a:buFont typeface="Source Sans Pro"/>
              <a:buNone/>
              <a:defRPr/>
            </a:lvl3pPr>
            <a:lvl4pPr lvl="3" rtl="0">
              <a:spcBef>
                <a:spcPts val="0"/>
              </a:spcBef>
              <a:buFont typeface="Source Sans Pro"/>
              <a:buNone/>
              <a:defRPr/>
            </a:lvl4pPr>
            <a:lvl5pPr lvl="4" rtl="0">
              <a:spcBef>
                <a:spcPts val="0"/>
              </a:spcBef>
              <a:buFont typeface="Source Sans Pro"/>
              <a:buNone/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3505200" y="616633"/>
            <a:ext cx="5029199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reflection stA="49000" endA="500" endPos="10000" dist="900" dir="5400000" sy="-90000" algn="bl" rotWithShape="0"/>
          </a:effectLst>
        </p:spPr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l" rtl="0">
              <a:spcBef>
                <a:spcPts val="0"/>
              </a:spcBef>
              <a:buFont typeface="Sou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81000" y="5533217"/>
            <a:ext cx="5867400" cy="768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Source Sans Pro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640"/>
              </a:spcBef>
              <a:buClr>
                <a:schemeClr val="accent1"/>
              </a:buClr>
              <a:buFont typeface="Noto Symbol"/>
              <a:buChar char="✕"/>
              <a:defRPr/>
            </a:lvl1pPr>
            <a:lvl2pPr marL="742950" marR="0" lvl="1" indent="-161290" algn="l" rtl="0">
              <a:spcBef>
                <a:spcPts val="560"/>
              </a:spcBef>
              <a:buClr>
                <a:schemeClr val="accent1"/>
              </a:buClr>
              <a:buFont typeface="Noto Symbol"/>
              <a:buChar char="+"/>
              <a:defRPr/>
            </a:lvl2pPr>
            <a:lvl3pPr marL="1143000" marR="0" lvl="2" indent="-121919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✕"/>
              <a:defRPr/>
            </a:lvl3pPr>
            <a:lvl4pPr marL="1600200" marR="0" lvl="3" indent="-13970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✱"/>
              <a:defRPr/>
            </a:lvl4pPr>
            <a:lvl5pPr marL="2057400" marR="0" lvl="4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✕"/>
              <a:defRPr/>
            </a:lvl5pPr>
            <a:lvl6pPr marL="2514600" marR="0" lvl="5" indent="-1600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+"/>
              <a:defRPr/>
            </a:lvl6pPr>
            <a:lvl7pPr marL="2971800" marR="0" lvl="6" indent="-167639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✱"/>
              <a:defRPr/>
            </a:lvl7pPr>
            <a:lvl8pPr marL="3429000" marR="0" lvl="7" indent="-167640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◆"/>
              <a:defRPr/>
            </a:lvl8pPr>
            <a:lvl9pPr marL="3886200" marR="0" lvl="8" indent="-17525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◼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5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D38F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 b="0" i="0" u="none" strike="noStrike" cap="none">
              <a:solidFill>
                <a:srgbClr val="D38F2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dk2"/>
              </a:buClr>
              <a:buFont typeface="Souce Sans Pro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514350" y="1050898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Shape 17"/>
          <p:cNvCxnSpPr/>
          <p:nvPr/>
        </p:nvCxnSpPr>
        <p:spPr>
          <a:xfrm>
            <a:off x="514350" y="1057986"/>
            <a:ext cx="8629649" cy="2381"/>
          </a:xfrm>
          <a:prstGeom prst="straightConnector1">
            <a:avLst/>
          </a:prstGeom>
          <a:noFill/>
          <a:ln w="9525" cap="flat" cmpd="sng">
            <a:solidFill>
              <a:schemeClr val="accent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Rock Salt"/>
                <a:ea typeface="Rock Salt"/>
                <a:cs typeface="Rock Salt"/>
                <a:sym typeface="Rock Salt"/>
              </a:rPr>
              <a:t>THE HEALTH TRIANGLE</a:t>
            </a:r>
          </a:p>
        </p:txBody>
      </p:sp>
      <p:pic>
        <p:nvPicPr>
          <p:cNvPr id="96" name="Shape 96" descr="triangle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9376" r="-39376"/>
          <a:stretch/>
        </p:blipFill>
        <p:spPr>
          <a:xfrm>
            <a:off x="304800" y="1554162"/>
            <a:ext cx="8686800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Rock Salt"/>
                <a:ea typeface="Rock Salt"/>
                <a:cs typeface="Rock Salt"/>
                <a:sym typeface="Rock Salt"/>
              </a:rPr>
              <a:t>WHAT IS HEALTH?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>
                <a:latin typeface="Source Sans Pro"/>
                <a:ea typeface="Source Sans Pro"/>
                <a:cs typeface="Source Sans Pro"/>
                <a:sym typeface="Source Sans Pro"/>
              </a:rPr>
              <a:t>A state of</a:t>
            </a:r>
            <a:r>
              <a:rPr lang="en-US" sz="29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95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</a:t>
            </a:r>
            <a:r>
              <a:rPr lang="en-US" sz="29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95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mental/emotional</a:t>
            </a:r>
            <a:r>
              <a:rPr lang="en-US" sz="29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and </a:t>
            </a:r>
            <a:r>
              <a:rPr lang="en-US" sz="295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</a:t>
            </a:r>
            <a:r>
              <a:rPr lang="en-US" sz="29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well-being</a:t>
            </a:r>
            <a:r>
              <a:rPr lang="en-US" sz="2950">
                <a:latin typeface="Source Sans Pro"/>
                <a:ea typeface="Source Sans Pro"/>
                <a:cs typeface="Source Sans Pro"/>
                <a:sym typeface="Source Sans Pro"/>
              </a:rPr>
              <a:t>, and not just the absence of illness or injury.</a:t>
            </a:r>
          </a:p>
          <a:p>
            <a:pPr marL="0" marR="0" lvl="0" indent="0" algn="l" rtl="0">
              <a:lnSpc>
                <a:spcPct val="90000"/>
              </a:lnSpc>
              <a:spcBef>
                <a:spcPts val="592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sz="2950" b="0" i="0" u="none" strike="noStrike" cap="non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Think of your answers from your self-assessment…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accent1"/>
              </a:buClr>
              <a:buSzPct val="69066"/>
              <a:buFont typeface="Noto Symbol"/>
              <a:buNone/>
            </a:pPr>
            <a:endParaRPr sz="295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520"/>
              </a:spcBef>
              <a:buClr>
                <a:srgbClr val="000000"/>
              </a:buClr>
              <a:buSzPct val="70000"/>
              <a:buFont typeface="Noto Symbol"/>
              <a:buChar char="+"/>
            </a:pPr>
            <a:r>
              <a:rPr lang="en-US" sz="26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rPr>
              <a:t>The choices you make everyday will make up your total health. 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buClr>
                <a:schemeClr val="accent1"/>
              </a:buClr>
              <a:buSzPct val="69730"/>
              <a:buFont typeface="Noto Symbol"/>
              <a:buNone/>
            </a:pPr>
            <a:endParaRPr sz="2600" b="0" i="0" u="none" strike="noStrike" cap="none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0"/>
              </a:spcBef>
              <a:buClr>
                <a:schemeClr val="accent1"/>
              </a:buClr>
              <a:buSzPct val="68833"/>
              <a:buFont typeface="Noto Symbol"/>
              <a:buChar char="✕"/>
            </a:pPr>
            <a:r>
              <a:rPr lang="en-US" sz="295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you making healthy choices?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Souce Sans Pro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YOUR HEALTH TRIANGLE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228600" y="1539335"/>
            <a:ext cx="3657600" cy="472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464819">
              <a:lnSpc>
                <a:spcPct val="80000"/>
              </a:lnSpc>
              <a:spcBef>
                <a:spcPts val="480"/>
              </a:spcBef>
              <a:buSzPct val="100000"/>
            </a:pPr>
            <a:r>
              <a:rPr lang="en-US" sz="24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represents the different aspects of health and </a:t>
            </a:r>
            <a:r>
              <a:rPr lang="en-US" sz="2400" b="1" u="sng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</a:t>
            </a:r>
          </a:p>
          <a:p>
            <a:pPr marL="0" marR="0" lvl="0" indent="0" algn="l" rtl="0">
              <a:lnSpc>
                <a:spcPct val="80000"/>
              </a:lnSpc>
              <a:spcBef>
                <a:spcPts val="408"/>
              </a:spcBef>
              <a:buClr>
                <a:schemeClr val="accent1"/>
              </a:buClr>
              <a:buSzPct val="25000"/>
              <a:buFont typeface="Noto Symbol"/>
              <a:buNone/>
            </a:pPr>
            <a:endParaRPr sz="205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 dirty="0">
                <a:solidFill>
                  <a:srgbClr val="92D05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MENTAL/EMOTIONAL health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1" i="0" u="none" strike="noStrike" cap="none" dirty="0">
                <a:solidFill>
                  <a:srgbClr val="FF00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health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06"/>
              </a:spcBef>
              <a:buClr>
                <a:schemeClr val="accent1"/>
              </a:buClr>
              <a:buSzPct val="66937"/>
              <a:buFont typeface="Noto Symbol"/>
              <a:buNone/>
            </a:pPr>
            <a:endParaRPr sz="1550" b="1" i="0" u="none" strike="noStrike" cap="none" dirty="0">
              <a:solidFill>
                <a:srgbClr val="92D05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1" i="0" u="none" strike="noStrike" cap="none" dirty="0">
                <a:solidFill>
                  <a:srgbClr val="00B0F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 health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76"/>
              </a:spcBef>
              <a:buClr>
                <a:schemeClr val="accent1"/>
              </a:buClr>
              <a:buSzPct val="69416"/>
              <a:buFont typeface="Noto Symbol"/>
              <a:buNone/>
            </a:pPr>
            <a:endParaRPr sz="2400" b="1" i="0" u="none" strike="noStrike" cap="none" dirty="0">
              <a:solidFill>
                <a:srgbClr val="00B0F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It’s all about </a:t>
            </a:r>
            <a:r>
              <a:rPr lang="en-US" sz="2400" b="1" i="0" u="sng" strike="noStrike" cap="none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BALANCE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</a:t>
            </a:r>
          </a:p>
        </p:txBody>
      </p:sp>
      <p:pic>
        <p:nvPicPr>
          <p:cNvPr id="109" name="Shape 109" descr="triangle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1760" b="1759"/>
          <a:stretch/>
        </p:blipFill>
        <p:spPr>
          <a:xfrm>
            <a:off x="3886200" y="1600200"/>
            <a:ext cx="5257799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Souce Sans Pro"/>
              <a:buNone/>
            </a:pPr>
            <a:r>
              <a:rPr lang="en-US" sz="3000" b="0" i="0" u="none" strike="noStrike" cap="none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PHYSICAL HEALTH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04800" y="1554148"/>
            <a:ext cx="8686800" cy="5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Physical Health – Involves taking care of your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body</a:t>
            </a:r>
            <a:r>
              <a:rPr lang="en-US" sz="3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lvl="0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8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</a:t>
            </a:r>
            <a:r>
              <a:rPr lang="en-US" sz="300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 </a:t>
            </a:r>
            <a:r>
              <a:rPr lang="en-US" sz="2400">
                <a:solidFill>
                  <a:schemeClr val="dk1"/>
                </a:solidFill>
                <a:latin typeface="Souce Sans Pro"/>
                <a:ea typeface="Souce Sans Pro"/>
                <a:cs typeface="Souce Sans Pro"/>
                <a:sym typeface="Souce Sans Pro"/>
              </a:rPr>
              <a:t>(write 2 examples in your notes)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 adequate SLEEP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Eat nutritious meals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Maintain healthy body weight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Free of disease and sickness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Exercise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could your physical health be harmed?</a:t>
            </a:r>
          </a:p>
          <a:p>
            <a:pPr marR="0" lvl="1" algn="l" rtl="0">
              <a:lnSpc>
                <a:spcPct val="90000"/>
              </a:lnSpc>
              <a:spcBef>
                <a:spcPts val="640"/>
              </a:spcBef>
              <a:buClr>
                <a:schemeClr val="dk1"/>
              </a:buClr>
              <a:buSzPct val="100000"/>
              <a:buFont typeface="Source Sans Pro"/>
              <a:buChar char="+"/>
            </a:pPr>
            <a:r>
              <a:rPr lang="en-US"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Write down your ideas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Souce Sans Pro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MENTAL/EMOTIONAL HEALTH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Mental/Emotional Health – How well you handle your </a:t>
            </a:r>
            <a:r>
              <a:rPr lang="en-US" sz="27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feelings, thoughts,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&amp;</a:t>
            </a:r>
            <a:r>
              <a:rPr lang="en-US" sz="27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</a:t>
            </a:r>
            <a:r>
              <a:rPr lang="en-US" sz="27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situations </a:t>
            </a:r>
            <a:r>
              <a:rPr lang="en-US" sz="27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face every day.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(Write down 2 examples in your notes)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Express feelings in appropriate ways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Good self-esteem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Setting goals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 new skills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Deal with stress in a positive way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400" b="0" i="0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 up for your beliefs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7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could your mental/emotional health be harmed?</a:t>
            </a:r>
          </a:p>
          <a:p>
            <a:pPr marR="0" lvl="1" algn="l" rtl="0">
              <a:lnSpc>
                <a:spcPct val="90000"/>
              </a:lnSpc>
              <a:spcBef>
                <a:spcPts val="540"/>
              </a:spcBef>
              <a:buClr>
                <a:schemeClr val="dk1"/>
              </a:buClr>
              <a:buSzPct val="100000"/>
              <a:buFont typeface="Source Sans Pro"/>
              <a:buChar char="+"/>
            </a:pPr>
            <a:r>
              <a:rPr lang="en-US" sz="27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your ideas?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buClr>
                <a:schemeClr val="accent1"/>
              </a:buClr>
              <a:buSzPct val="70518"/>
              <a:buFont typeface="Noto Symbol"/>
              <a:buNone/>
            </a:pPr>
            <a:endParaRPr sz="27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Souce Sans Pro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Rock Salt"/>
                <a:ea typeface="Rock Salt"/>
                <a:cs typeface="Rock Salt"/>
                <a:sym typeface="Rock Salt"/>
              </a:rPr>
              <a:t>SOCIAL HEALTH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Health – How well you relate to others.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1" u="none" strike="noStrike" cap="none">
                <a:solidFill>
                  <a:srgbClr val="00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Examples (write down </a:t>
            </a:r>
            <a:r>
              <a:rPr lang="en-US" sz="3200" i="1">
                <a:latin typeface="Source Sans Pro"/>
                <a:ea typeface="Source Sans Pro"/>
                <a:cs typeface="Source Sans Pro"/>
                <a:sym typeface="Source Sans Pro"/>
              </a:rPr>
              <a:t>2 examples in your notes)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Show respect for others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Communicate properly and appropriately with others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make and keep friends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Can you get along with others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 could your social health be harmed?</a:t>
            </a:r>
          </a:p>
          <a:p>
            <a:pPr marR="0" lvl="1" algn="l" rtl="0">
              <a:spcBef>
                <a:spcPts val="640"/>
              </a:spcBef>
              <a:buClr>
                <a:schemeClr val="dk1"/>
              </a:buClr>
              <a:buSzPct val="100000"/>
              <a:buFont typeface="Source Sans Pro"/>
              <a:buChar char="+"/>
            </a:pP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What are your ideas?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None/>
            </a:pPr>
            <a:endParaRPr sz="32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Rock Salt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Rock Salt"/>
                <a:ea typeface="Rock Salt"/>
                <a:cs typeface="Rock Salt"/>
                <a:sym typeface="Rock Salt"/>
              </a:rPr>
              <a:t>BALANCE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one piece of the triangle is affected, can other pieces be affected at the same time?</a:t>
            </a:r>
          </a:p>
          <a:p>
            <a:pPr marR="0" lvl="1" algn="l" rtl="0">
              <a:spcBef>
                <a:spcPts val="0"/>
              </a:spcBef>
              <a:buClr>
                <a:schemeClr val="dk2"/>
              </a:buClr>
              <a:buSzPct val="100000"/>
              <a:buFont typeface="Source Sans Pro"/>
              <a:buChar char="+"/>
            </a:pPr>
            <a:r>
              <a:rPr lang="en-US" sz="3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How?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 break your leg at soccer practice.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Your girlfriend/boyfriend breaks up with you.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Completing a 5K.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Taking a shower.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None/>
            </a:pPr>
            <a:endParaRPr sz="28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2400">
                <a:solidFill>
                  <a:schemeClr val="dk2"/>
                </a:solidFill>
                <a:latin typeface="Rock Salt"/>
                <a:ea typeface="Rock Salt"/>
                <a:cs typeface="Rock Salt"/>
                <a:sym typeface="Rock Salt"/>
              </a:rPr>
              <a:t>What are we trying to achieve by being balanced?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000000"/>
              </a:buClr>
              <a:buSzPct val="70000"/>
              <a:buFont typeface="Noto Symbol"/>
              <a:buChar char="✕"/>
            </a:pPr>
            <a:r>
              <a:rPr lang="en-US" sz="3200" b="0" i="0" u="none" strike="noStrike" cap="none">
                <a:latin typeface="Source Sans Pro"/>
                <a:ea typeface="Source Sans Pro"/>
                <a:cs typeface="Source Sans Pro"/>
                <a:sym typeface="Source Sans Pro"/>
              </a:rPr>
              <a:t>Wellness!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FF0000"/>
              </a:buClr>
              <a:buSzPct val="70000"/>
              <a:buFont typeface="Noto Symbol"/>
              <a:buChar char="+"/>
            </a:pPr>
            <a:r>
              <a:rPr lang="en-US" sz="2800" i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Maintaining</a:t>
            </a: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balanced health over a long</a:t>
            </a:r>
            <a:r>
              <a:rPr lang="en-US" sz="2800" i="1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0" i="1" u="none" strike="noStrike" cap="none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period of time.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accent1"/>
              </a:buClr>
              <a:buSzPct val="70000"/>
              <a:buFont typeface="Noto Symbol"/>
              <a:buChar char="+"/>
            </a:pPr>
            <a:r>
              <a:rPr lang="en-US"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we always guaranteed a high-level of wellness when we are making good choices?</a:t>
            </a:r>
          </a:p>
          <a:p>
            <a:pPr marL="1143000" marR="0" lvl="2" indent="-228600" algn="l" rtl="0">
              <a:spcBef>
                <a:spcPts val="480"/>
              </a:spcBef>
              <a:buClr>
                <a:schemeClr val="accent1"/>
              </a:buClr>
              <a:buSzPct val="70000"/>
              <a:buFont typeface="Noto Symbol"/>
              <a:buChar char="✕"/>
            </a:pPr>
            <a:r>
              <a:rPr lang="en-US" sz="2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</a:t>
            </a:r>
            <a:r>
              <a:rPr lang="en-US" sz="24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but we increase our odds!</a:t>
            </a:r>
          </a:p>
          <a:p>
            <a:pPr marL="91440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2"/>
              </a:buClr>
              <a:buSzPct val="25000"/>
              <a:buFont typeface="Souce Sans Pro"/>
              <a:buNone/>
            </a:pPr>
            <a:r>
              <a:rPr lang="en-US" sz="2400">
                <a:solidFill>
                  <a:schemeClr val="dk2"/>
                </a:solidFill>
                <a:latin typeface="Rock Salt"/>
                <a:ea typeface="Rock Salt"/>
                <a:cs typeface="Rock Salt"/>
                <a:sym typeface="Rock Salt"/>
              </a:rPr>
              <a:t>Health Triangle Assignment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42240" lvl="0" indent="0" rtl="0">
              <a:spcBef>
                <a:spcPts val="0"/>
              </a:spcBef>
              <a:buClr>
                <a:schemeClr val="dk1"/>
              </a:buClr>
              <a:buSzPct val="70000"/>
              <a:buNone/>
            </a:pPr>
            <a:endParaRPr lang="en-US" sz="3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Source Sans Pro"/>
            </a:pPr>
            <a:r>
              <a:rPr lang="en-US" sz="3200" dirty="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If you do not finish it in class, it is homework.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Macintosh PowerPoint</Application>
  <PresentationFormat>On-screen Show (4:3)</PresentationFormat>
  <Paragraphs>72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Rock Salt</vt:lpstr>
      <vt:lpstr>Source Sans Pro</vt:lpstr>
      <vt:lpstr>Trek</vt:lpstr>
      <vt:lpstr>THE HEALTH TRIANGLE</vt:lpstr>
      <vt:lpstr>WHAT IS HEALTH?</vt:lpstr>
      <vt:lpstr>YOUR HEALTH TRIANGLE</vt:lpstr>
      <vt:lpstr>PHYSICAL HEALTH</vt:lpstr>
      <vt:lpstr>MENTAL/EMOTIONAL HEALTH</vt:lpstr>
      <vt:lpstr>SOCIAL HEALTH</vt:lpstr>
      <vt:lpstr>BALANCE</vt:lpstr>
      <vt:lpstr>What are we trying to achieve by being balanced?</vt:lpstr>
      <vt:lpstr>Health Triangle Assignment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HEALTH TRIANGLE</dc:title>
  <cp:lastModifiedBy>Susie Lowe</cp:lastModifiedBy>
  <cp:revision>1</cp:revision>
  <dcterms:modified xsi:type="dcterms:W3CDTF">2017-08-21T18:55:50Z</dcterms:modified>
</cp:coreProperties>
</file>