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3" r:id="rId7"/>
    <p:sldId id="261" r:id="rId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2046600-57A4-4CF6-9181-4ED180036DF0}">
  <a:tblStyle styleId="{E2046600-57A4-4CF6-9181-4ED180036DF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104" y="-6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defRPr/>
            </a:lvl1pPr>
            <a:lvl2pPr marL="457200" marR="0" lvl="1" indent="0" algn="l" rtl="0">
              <a:spcBef>
                <a:spcPts val="0"/>
              </a:spcBef>
              <a:spcAft>
                <a:spcPts val="0"/>
              </a:spcAft>
              <a:defRPr/>
            </a:lvl2pPr>
            <a:lvl3pPr marL="914400" marR="0" lvl="2" indent="0" algn="l" rtl="0">
              <a:spcBef>
                <a:spcPts val="0"/>
              </a:spcBef>
              <a:spcAft>
                <a:spcPts val="0"/>
              </a:spcAft>
              <a:defRPr/>
            </a:lvl3pPr>
            <a:lvl4pPr marL="1371600" marR="0" lvl="3" indent="0" algn="l" rtl="0">
              <a:spcBef>
                <a:spcPts val="0"/>
              </a:spcBef>
              <a:spcAft>
                <a:spcPts val="0"/>
              </a:spcAft>
              <a:defRPr/>
            </a:lvl4pPr>
            <a:lvl5pPr marL="1828800" marR="0" lvl="4" indent="0" algn="l" rtl="0">
              <a:spcBef>
                <a:spcPts val="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defRPr/>
            </a:lvl1pPr>
            <a:lvl2pPr marL="457200" marR="0" lvl="1" indent="0" algn="l" rtl="0">
              <a:spcBef>
                <a:spcPts val="0"/>
              </a:spcBef>
              <a:spcAft>
                <a:spcPts val="0"/>
              </a:spcAft>
              <a:defRPr/>
            </a:lvl2pPr>
            <a:lvl3pPr marL="914400" marR="0" lvl="2" indent="0" algn="l" rtl="0">
              <a:spcBef>
                <a:spcPts val="0"/>
              </a:spcBef>
              <a:spcAft>
                <a:spcPts val="0"/>
              </a:spcAft>
              <a:defRPr/>
            </a:lvl3pPr>
            <a:lvl4pPr marL="1371600" marR="0" lvl="3" indent="0" algn="l" rtl="0">
              <a:spcBef>
                <a:spcPts val="0"/>
              </a:spcBef>
              <a:spcAft>
                <a:spcPts val="0"/>
              </a:spcAft>
              <a:defRPr/>
            </a:lvl4pPr>
            <a:lvl5pPr marL="1828800" marR="0" lvl="4" indent="0" algn="l" rtl="0">
              <a:spcBef>
                <a:spcPts val="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Char char="●"/>
              <a:defRPr/>
            </a:lvl1pPr>
            <a:lvl2pPr marL="457200" marR="0" lvl="1" indent="0" algn="l" rtl="0">
              <a:spcBef>
                <a:spcPts val="360"/>
              </a:spcBef>
              <a:spcAft>
                <a:spcPts val="0"/>
              </a:spcAft>
              <a:buChar char="○"/>
              <a:defRPr/>
            </a:lvl2pPr>
            <a:lvl3pPr marL="914400" marR="0" lvl="2" indent="0" algn="l" rtl="0">
              <a:spcBef>
                <a:spcPts val="360"/>
              </a:spcBef>
              <a:spcAft>
                <a:spcPts val="0"/>
              </a:spcAft>
              <a:buChar char="■"/>
              <a:defRPr/>
            </a:lvl3pPr>
            <a:lvl4pPr marL="1371600" marR="0" lvl="3" indent="0" algn="l" rtl="0">
              <a:spcBef>
                <a:spcPts val="360"/>
              </a:spcBef>
              <a:spcAft>
                <a:spcPts val="0"/>
              </a:spcAft>
              <a:buChar char="●"/>
              <a:defRPr/>
            </a:lvl4pPr>
            <a:lvl5pPr marL="1828800" marR="0" lvl="4" indent="0" algn="l" rtl="0">
              <a:spcBef>
                <a:spcPts val="360"/>
              </a:spcBef>
              <a:spcAft>
                <a:spcPts val="0"/>
              </a:spcAft>
              <a:buChar char="○"/>
              <a:defRPr/>
            </a:lvl5pPr>
            <a:lvl6pPr marL="2286000" marR="0" lvl="5" indent="0" algn="l" rtl="0">
              <a:spcBef>
                <a:spcPts val="0"/>
              </a:spcBef>
              <a:buChar char="■"/>
              <a:defRPr/>
            </a:lvl6pPr>
            <a:lvl7pPr marL="2743200" marR="0" lvl="6" indent="0" algn="l" rtl="0">
              <a:spcBef>
                <a:spcPts val="0"/>
              </a:spcBef>
              <a:buChar char="●"/>
              <a:defRPr/>
            </a:lvl7pPr>
            <a:lvl8pPr marL="3200400" marR="0" lvl="7" indent="0" algn="l" rtl="0">
              <a:spcBef>
                <a:spcPts val="0"/>
              </a:spcBef>
              <a:buChar char="○"/>
              <a:defRPr/>
            </a:lvl8pPr>
            <a:lvl9pPr marL="3657600" marR="0" lvl="8" indent="0" algn="l" rtl="0">
              <a:spcBef>
                <a:spcPts val="0"/>
              </a:spcBef>
              <a:buChar char="■"/>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a:lvl1pPr>
            <a:lvl2pPr marL="457200" marR="0" lvl="1" indent="0" algn="l" rtl="0">
              <a:spcBef>
                <a:spcPts val="0"/>
              </a:spcBef>
              <a:spcAft>
                <a:spcPts val="0"/>
              </a:spcAft>
              <a:defRPr/>
            </a:lvl2pPr>
            <a:lvl3pPr marL="914400" marR="0" lvl="2" indent="0" algn="l" rtl="0">
              <a:spcBef>
                <a:spcPts val="0"/>
              </a:spcBef>
              <a:spcAft>
                <a:spcPts val="0"/>
              </a:spcAft>
              <a:defRPr/>
            </a:lvl3pPr>
            <a:lvl4pPr marL="1371600" marR="0" lvl="3" indent="0" algn="l" rtl="0">
              <a:spcBef>
                <a:spcPts val="0"/>
              </a:spcBef>
              <a:spcAft>
                <a:spcPts val="0"/>
              </a:spcAft>
              <a:defRPr/>
            </a:lvl4pPr>
            <a:lvl5pPr marL="1828800" marR="0" lvl="4" indent="0" algn="l" rtl="0">
              <a:spcBef>
                <a:spcPts val="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958878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Any fruit or 100% fruit juice counts as part of the fruit group.  Fruits may be fresh, canned, frozen or dried.  They may be whole, cut up or pureed.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Any vegetable or 100% vegetable juice counts as a member of the vegetable group.  Vegetables may be raw or cooked, fresh, frozen, canned or dried/dehydrated.  They may be whole, cut up or mashed.</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Vegetables are organized into five sub-groups based on their nutrient content:</a:t>
            </a:r>
          </a:p>
          <a:p>
            <a:pPr marL="2286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Dark Green Vegetables:  broccoli, dark green leafy lettuce, spinach</a:t>
            </a:r>
          </a:p>
          <a:p>
            <a:pPr marL="2286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Red and Orange Vegetables:  squash, carrots, pumpkin, tomatoes, red peppers, sweet potatoes</a:t>
            </a:r>
          </a:p>
          <a:p>
            <a:pPr marL="2286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Beans and Peas:  black beans, pinto beans, kidney beans, soy beans, lentil beans, split peas </a:t>
            </a:r>
          </a:p>
          <a:p>
            <a:pPr marL="2286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Starchy Vegetables:  corn, green peas, lima beans, potatoes</a:t>
            </a:r>
          </a:p>
          <a:p>
            <a:pPr marL="228600" marR="0" lvl="0" indent="-228600" algn="l" rtl="0">
              <a:spcBef>
                <a:spcPts val="0"/>
              </a:spcBef>
              <a:spcAft>
                <a:spcPts val="0"/>
              </a:spcAft>
              <a:buClr>
                <a:schemeClr val="dk1"/>
              </a:buClr>
              <a:buSzPct val="100000"/>
              <a:buFont typeface="Calibri"/>
              <a:buAutoNum type="arabicPeriod"/>
            </a:pPr>
            <a:r>
              <a:rPr lang="en-US" sz="1200" b="0" i="0" u="none" strike="noStrike" cap="none">
                <a:solidFill>
                  <a:schemeClr val="dk1"/>
                </a:solidFill>
                <a:latin typeface="Calibri"/>
                <a:ea typeface="Calibri"/>
                <a:cs typeface="Calibri"/>
                <a:sym typeface="Calibri"/>
              </a:rPr>
              <a:t>Other Vegetables:  artichokes, asparagus, avocados, beets, Brussels sprouts, cabbage, cauliflower, celery, cucumbers, eggplant, green beans, peppers, iceberg lettuce, mushrooms, onions, zucchini  </a:t>
            </a:r>
          </a:p>
          <a:p>
            <a:pPr marL="228600" marR="0" lvl="0" indent="-228600" algn="l" rtl="0">
              <a:spcBef>
                <a:spcPts val="0"/>
              </a:spcBef>
              <a:spcAft>
                <a:spcPts val="0"/>
              </a:spcAft>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96" name="Shape 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All foods made from meat, poultry, seafood, beans and peas, eggs, processed soy products, nuts and seeds are considered part of the protein food group.  Beans and peas are also part of the vegetable group.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Select a variety of protein foods to improve nutrient intake and health benefits, including at least 8 oz. of cooked seafood per week.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Examples:</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Meats:  lean cuts of beef, ham, pork or veal</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Eggs</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Beans and Peas  </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Processed Soy Products:  tofu, veggie burgers, TVP (Textured Vegetable Protein)</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Poultry:  chicken, duck, goose, turkey</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Nuts and Seeds:  almonds, cashews, peanuts, sesame seeds, walnuts</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Seafood:  catfish, cod, flounder, halibut, salmon, tuna, trout</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Shellfish and Canned Fish:  clams, crabs, lobsters, shrimp, calamari, anchovies, sardines</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05" name="Shape 1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Grains are divided into two subgroups:</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sng" strike="noStrike" cap="none">
                <a:solidFill>
                  <a:schemeClr val="dk1"/>
                </a:solidFill>
                <a:latin typeface="Calibri"/>
                <a:ea typeface="Calibri"/>
                <a:cs typeface="Calibri"/>
                <a:sym typeface="Calibri"/>
              </a:rPr>
              <a:t>Whole Grains</a:t>
            </a:r>
            <a:r>
              <a:rPr lang="en-US" sz="1200" b="0" i="0" u="none" strike="noStrike" cap="none">
                <a:solidFill>
                  <a:schemeClr val="dk1"/>
                </a:solidFill>
                <a:latin typeface="Calibri"/>
                <a:ea typeface="Calibri"/>
                <a:cs typeface="Calibri"/>
                <a:sym typeface="Calibri"/>
              </a:rPr>
              <a:t>:  contain the entire grain kernel (bran, germ and endosperm)</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Examples:  whole wheat flour, cracked wheat, oatmeal, brown rice</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sng" strike="noStrike" cap="none">
                <a:solidFill>
                  <a:schemeClr val="dk1"/>
                </a:solidFill>
                <a:latin typeface="Calibri"/>
                <a:ea typeface="Calibri"/>
                <a:cs typeface="Calibri"/>
                <a:sym typeface="Calibri"/>
              </a:rPr>
              <a:t>Refined Grains</a:t>
            </a:r>
            <a:r>
              <a:rPr lang="en-US" sz="1200" b="0" i="0" u="none" strike="noStrike" cap="none">
                <a:solidFill>
                  <a:schemeClr val="dk1"/>
                </a:solidFill>
                <a:latin typeface="Calibri"/>
                <a:ea typeface="Calibri"/>
                <a:cs typeface="Calibri"/>
                <a:sym typeface="Calibri"/>
              </a:rPr>
              <a:t>:  have been milled (a process that removes the bran and germ).  This is done to give grains a finer texture and improve their shelf life, but it also removes dietary fiber, iron and many B-Vitamins.</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Examples:  white flour, white rice, spaghetti, pretzels, crackers, breakfast cereals</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*Note:  Most refined grains are enriched.  This means certain B-Vitamins and Iron are added back in after processing.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14" name="Shape 1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All fluid milk products and many foods made from milk are considered part of this group.</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Foods made from milk that retain their calcium content are part of this group.</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Examples:  milk, flavored milks, yogurt, milk based desserts, cheese</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Foods made from milk that have little or no calcium such as cream cheese, cream and butter, are not considered part of this group.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All fluid milk products and many foods made from milk are considered part of this group.</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Foods made from milk that retain their calcium content are part of this group.</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Examples:  milk, flavored milks, yogurt, milk based desserts, cheese</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Foods made from milk that have little or no calcium such as cream cheese, cream and butter, are not considered part of this group.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7" name="Shape 1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a:lvl1pPr>
            <a:lvl2pPr marL="742950" lvl="1" indent="-107950" algn="l" rtl="0">
              <a:spcBef>
                <a:spcPts val="560"/>
              </a:spcBef>
              <a:spcAft>
                <a:spcPts val="0"/>
              </a:spcAft>
              <a:buClr>
                <a:schemeClr val="dk1"/>
              </a:buClr>
              <a:buFont typeface="Arial"/>
              <a:buChar char="–"/>
              <a:defRPr/>
            </a:lvl2pPr>
            <a:lvl3pPr marL="1143000" lvl="2" indent="-76200" algn="l" rtl="0">
              <a:spcBef>
                <a:spcPts val="480"/>
              </a:spcBef>
              <a:spcAft>
                <a:spcPts val="0"/>
              </a:spcAft>
              <a:buClr>
                <a:schemeClr val="dk1"/>
              </a:buClr>
              <a:buFont typeface="Arial"/>
              <a:buChar char="•"/>
              <a:defRPr/>
            </a:lvl3pPr>
            <a:lvl4pPr marL="1600200" lvl="3" indent="-101600" algn="l" rtl="0">
              <a:spcBef>
                <a:spcPts val="400"/>
              </a:spcBef>
              <a:spcAft>
                <a:spcPts val="0"/>
              </a:spcAft>
              <a:buClr>
                <a:schemeClr val="dk1"/>
              </a:buClr>
              <a:buFont typeface="Arial"/>
              <a:buChar char="–"/>
              <a:defRPr/>
            </a:lvl4pPr>
            <a:lvl5pPr marL="2057400" lvl="4" indent="-101600" algn="l" rtl="0">
              <a:spcBef>
                <a:spcPts val="400"/>
              </a:spcBef>
              <a:spcAft>
                <a:spcPts val="0"/>
              </a:spcAft>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a:lvl1pPr>
            <a:lvl2pPr marL="742950" lvl="1" indent="-107950" algn="l" rtl="0">
              <a:spcBef>
                <a:spcPts val="560"/>
              </a:spcBef>
              <a:spcAft>
                <a:spcPts val="0"/>
              </a:spcAft>
              <a:buClr>
                <a:schemeClr val="dk1"/>
              </a:buClr>
              <a:buFont typeface="Arial"/>
              <a:buChar char="–"/>
              <a:defRPr/>
            </a:lvl2pPr>
            <a:lvl3pPr marL="1143000" lvl="2" indent="-76200" algn="l" rtl="0">
              <a:spcBef>
                <a:spcPts val="480"/>
              </a:spcBef>
              <a:spcAft>
                <a:spcPts val="0"/>
              </a:spcAft>
              <a:buClr>
                <a:schemeClr val="dk1"/>
              </a:buClr>
              <a:buFont typeface="Arial"/>
              <a:buChar char="•"/>
              <a:defRPr/>
            </a:lvl3pPr>
            <a:lvl4pPr marL="1600200" lvl="3" indent="-101600" algn="l" rtl="0">
              <a:spcBef>
                <a:spcPts val="400"/>
              </a:spcBef>
              <a:spcAft>
                <a:spcPts val="0"/>
              </a:spcAft>
              <a:buClr>
                <a:schemeClr val="dk1"/>
              </a:buClr>
              <a:buFont typeface="Arial"/>
              <a:buChar char="–"/>
              <a:defRPr/>
            </a:lvl4pPr>
            <a:lvl5pPr marL="2057400" lvl="4" indent="-101600" algn="l" rtl="0">
              <a:spcBef>
                <a:spcPts val="400"/>
              </a:spcBef>
              <a:spcAft>
                <a:spcPts val="0"/>
              </a:spcAft>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a:lvl1pPr>
            <a:lvl2pPr marL="742950" lvl="1" indent="-107950" algn="l" rtl="0">
              <a:spcBef>
                <a:spcPts val="560"/>
              </a:spcBef>
              <a:spcAft>
                <a:spcPts val="0"/>
              </a:spcAft>
              <a:buClr>
                <a:schemeClr val="dk1"/>
              </a:buClr>
              <a:buFont typeface="Arial"/>
              <a:buChar char="–"/>
              <a:defRPr/>
            </a:lvl2pPr>
            <a:lvl3pPr marL="1143000" lvl="2" indent="-76200" algn="l" rtl="0">
              <a:spcBef>
                <a:spcPts val="480"/>
              </a:spcBef>
              <a:spcAft>
                <a:spcPts val="0"/>
              </a:spcAft>
              <a:buClr>
                <a:schemeClr val="dk1"/>
              </a:buClr>
              <a:buFont typeface="Arial"/>
              <a:buChar char="•"/>
              <a:defRPr/>
            </a:lvl3pPr>
            <a:lvl4pPr marL="1600200" lvl="3" indent="-101600" algn="l" rtl="0">
              <a:spcBef>
                <a:spcPts val="400"/>
              </a:spcBef>
              <a:spcAft>
                <a:spcPts val="0"/>
              </a:spcAft>
              <a:buClr>
                <a:schemeClr val="dk1"/>
              </a:buClr>
              <a:buFont typeface="Arial"/>
              <a:buChar char="–"/>
              <a:defRPr/>
            </a:lvl4pPr>
            <a:lvl5pPr marL="2057400" lvl="4" indent="-101600" algn="l" rtl="0">
              <a:spcBef>
                <a:spcPts val="400"/>
              </a:spcBef>
              <a:spcAft>
                <a:spcPts val="0"/>
              </a:spcAft>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23" name="Shape 2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a:lvl1pPr>
            <a:lvl2pPr marL="457200" marR="0" lvl="1" indent="0" algn="ctr" rtl="0">
              <a:spcBef>
                <a:spcPts val="560"/>
              </a:spcBef>
              <a:spcAft>
                <a:spcPts val="0"/>
              </a:spcAft>
              <a:buClr>
                <a:srgbClr val="888888"/>
              </a:buClr>
              <a:buFont typeface="Arial"/>
              <a:buNone/>
              <a:defRPr/>
            </a:lvl2pPr>
            <a:lvl3pPr marL="914400" marR="0" lvl="2" indent="0" algn="ctr" rtl="0">
              <a:spcBef>
                <a:spcPts val="480"/>
              </a:spcBef>
              <a:spcAft>
                <a:spcPts val="0"/>
              </a:spcAft>
              <a:buClr>
                <a:srgbClr val="888888"/>
              </a:buClr>
              <a:buFont typeface="Arial"/>
              <a:buNone/>
              <a:defRPr/>
            </a:lvl3pPr>
            <a:lvl4pPr marL="1371600" marR="0" lvl="3" indent="0" algn="ctr" rtl="0">
              <a:spcBef>
                <a:spcPts val="400"/>
              </a:spcBef>
              <a:spcAft>
                <a:spcPts val="0"/>
              </a:spcAft>
              <a:buClr>
                <a:srgbClr val="888888"/>
              </a:buClr>
              <a:buFont typeface="Arial"/>
              <a:buNone/>
              <a:defRPr/>
            </a:lvl4pPr>
            <a:lvl5pPr marL="1828800" marR="0" lvl="4" indent="0" algn="ctr" rtl="0">
              <a:spcBef>
                <a:spcPts val="400"/>
              </a:spcBef>
              <a:spcAft>
                <a:spcPts val="0"/>
              </a:spcAft>
              <a:buClr>
                <a:srgbClr val="888888"/>
              </a:buClr>
              <a:buFont typeface="Arial"/>
              <a:buNone/>
              <a:defRPr/>
            </a:lvl5pPr>
            <a:lvl6pPr marL="2286000" marR="0" lvl="5" indent="0" algn="ctr" rtl="0">
              <a:spcBef>
                <a:spcPts val="400"/>
              </a:spcBef>
              <a:buClr>
                <a:srgbClr val="888888"/>
              </a:buClr>
              <a:buFont typeface="Arial"/>
              <a:buNone/>
              <a:defRPr/>
            </a:lvl6pPr>
            <a:lvl7pPr marL="2743200" marR="0" lvl="6" indent="0" algn="ctr" rtl="0">
              <a:spcBef>
                <a:spcPts val="400"/>
              </a:spcBef>
              <a:buClr>
                <a:srgbClr val="888888"/>
              </a:buClr>
              <a:buFont typeface="Arial"/>
              <a:buNone/>
              <a:defRPr/>
            </a:lvl7pPr>
            <a:lvl8pPr marL="3200400" marR="0" lvl="7" indent="0" algn="ctr" rtl="0">
              <a:spcBef>
                <a:spcPts val="400"/>
              </a:spcBef>
              <a:buClr>
                <a:srgbClr val="888888"/>
              </a:buClr>
              <a:buFont typeface="Arial"/>
              <a:buNone/>
              <a:defRPr/>
            </a:lvl8pPr>
            <a:lvl9pPr marL="3657600" marR="0" lvl="8" indent="0" algn="ctr" rtl="0">
              <a:spcBef>
                <a:spcPts val="400"/>
              </a:spcBef>
              <a:buClr>
                <a:srgbClr val="888888"/>
              </a:buClr>
              <a:buFont typeface="Arial"/>
              <a:buNone/>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a:lvl1pPr>
            <a:lvl2pPr marL="457200" lvl="1" indent="0" rtl="0">
              <a:spcBef>
                <a:spcPts val="0"/>
              </a:spcBef>
              <a:buClr>
                <a:srgbClr val="888888"/>
              </a:buClr>
              <a:buFont typeface="Calibri"/>
              <a:buNone/>
              <a:defRPr/>
            </a:lvl2pPr>
            <a:lvl3pPr marL="914400" lvl="2" indent="0" rtl="0">
              <a:spcBef>
                <a:spcPts val="0"/>
              </a:spcBef>
              <a:buClr>
                <a:srgbClr val="888888"/>
              </a:buClr>
              <a:buFont typeface="Calibri"/>
              <a:buNone/>
              <a:defRPr/>
            </a:lvl3pPr>
            <a:lvl4pPr marL="1371600" lvl="3" indent="0" rtl="0">
              <a:spcBef>
                <a:spcPts val="0"/>
              </a:spcBef>
              <a:buClr>
                <a:srgbClr val="888888"/>
              </a:buClr>
              <a:buFont typeface="Calibri"/>
              <a:buNone/>
              <a:defRPr/>
            </a:lvl4pPr>
            <a:lvl5pPr marL="1828800" lvl="4" indent="0" rtl="0">
              <a:spcBef>
                <a:spcPts val="0"/>
              </a:spcBef>
              <a:buClr>
                <a:srgbClr val="888888"/>
              </a:buClr>
              <a:buFont typeface="Calibri"/>
              <a:buNone/>
              <a:defRPr/>
            </a:lvl5pPr>
            <a:lvl6pPr marL="2286000" lvl="5" indent="0" rtl="0">
              <a:spcBef>
                <a:spcPts val="0"/>
              </a:spcBef>
              <a:buClr>
                <a:srgbClr val="888888"/>
              </a:buClr>
              <a:buFont typeface="Calibri"/>
              <a:buNone/>
              <a:defRPr/>
            </a:lvl6pPr>
            <a:lvl7pPr marL="2743200" lvl="6" indent="0" rtl="0">
              <a:spcBef>
                <a:spcPts val="0"/>
              </a:spcBef>
              <a:buClr>
                <a:srgbClr val="888888"/>
              </a:buClr>
              <a:buFont typeface="Calibri"/>
              <a:buNone/>
              <a:defRPr/>
            </a:lvl7pPr>
            <a:lvl8pPr marL="3200400" lvl="7" indent="0" rtl="0">
              <a:spcBef>
                <a:spcPts val="0"/>
              </a:spcBef>
              <a:buClr>
                <a:srgbClr val="888888"/>
              </a:buClr>
              <a:buFont typeface="Calibri"/>
              <a:buNone/>
              <a:defRPr/>
            </a:lvl8pPr>
            <a:lvl9pPr marL="3657600" lvl="8" indent="0" rtl="0">
              <a:spcBef>
                <a:spcPts val="0"/>
              </a:spcBef>
              <a:buClr>
                <a:srgbClr val="888888"/>
              </a:buClr>
              <a:buFont typeface="Calibri"/>
              <a:buNone/>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Font typeface="Arial"/>
              <a:buChar char="•"/>
              <a:defRPr/>
            </a:lvl1pPr>
            <a:lvl2pPr marL="742950" marR="0" lvl="1" indent="-107950" algn="l" rtl="0">
              <a:spcBef>
                <a:spcPts val="560"/>
              </a:spcBef>
              <a:spcAft>
                <a:spcPts val="0"/>
              </a:spcAft>
              <a:buClr>
                <a:schemeClr val="dk1"/>
              </a:buClr>
              <a:buFont typeface="Arial"/>
              <a:buChar char="–"/>
              <a:defRPr/>
            </a:lvl2pPr>
            <a:lvl3pPr marL="1143000" marR="0" lvl="2" indent="-76200" algn="l" rtl="0">
              <a:spcBef>
                <a:spcPts val="480"/>
              </a:spcBef>
              <a:spcAft>
                <a:spcPts val="0"/>
              </a:spcAft>
              <a:buClr>
                <a:schemeClr val="dk1"/>
              </a:buClr>
              <a:buFont typeface="Arial"/>
              <a:buChar char="•"/>
              <a:defRPr/>
            </a:lvl3pPr>
            <a:lvl4pPr marL="1600200" marR="0" lvl="3" indent="-101600" algn="l" rtl="0">
              <a:spcBef>
                <a:spcPts val="400"/>
              </a:spcBef>
              <a:spcAft>
                <a:spcPts val="0"/>
              </a:spcAft>
              <a:buClr>
                <a:schemeClr val="dk1"/>
              </a:buClr>
              <a:buFont typeface="Arial"/>
              <a:buChar char="–"/>
              <a:defRPr/>
            </a:lvl4pPr>
            <a:lvl5pPr marL="2057400" marR="0" lvl="4" indent="-101600" algn="l" rtl="0">
              <a:spcBef>
                <a:spcPts val="400"/>
              </a:spcBef>
              <a:spcAft>
                <a:spcPts val="0"/>
              </a:spcAft>
              <a:buClr>
                <a:schemeClr val="dk1"/>
              </a:buClr>
              <a:buFont typeface="Arial"/>
              <a:buChar char="»"/>
              <a:defRPr/>
            </a:lvl5pPr>
            <a:lvl6pPr marL="2514600" marR="0" lvl="5" indent="-101600" algn="l" rtl="0">
              <a:spcBef>
                <a:spcPts val="400"/>
              </a:spcBef>
              <a:buClr>
                <a:schemeClr val="dk1"/>
              </a:buClr>
              <a:buFont typeface="Arial"/>
              <a:buChar char="•"/>
              <a:defRPr/>
            </a:lvl6pPr>
            <a:lvl7pPr marL="2971800" marR="0" lvl="6" indent="-101600" algn="l" rtl="0">
              <a:spcBef>
                <a:spcPts val="400"/>
              </a:spcBef>
              <a:buClr>
                <a:schemeClr val="dk1"/>
              </a:buClr>
              <a:buFont typeface="Arial"/>
              <a:buChar char="•"/>
              <a:defRPr/>
            </a:lvl7pPr>
            <a:lvl8pPr marL="3429000" marR="0" lvl="7" indent="-101600" algn="l" rtl="0">
              <a:spcBef>
                <a:spcPts val="400"/>
              </a:spcBef>
              <a:buClr>
                <a:schemeClr val="dk1"/>
              </a:buClr>
              <a:buFont typeface="Arial"/>
              <a:buChar char="•"/>
              <a:defRPr/>
            </a:lvl8pPr>
            <a:lvl9pPr marL="3886200" marR="0" lvl="8" indent="-101600" algn="l" rtl="0">
              <a:spcBef>
                <a:spcPts val="400"/>
              </a:spcBef>
              <a:buClr>
                <a:schemeClr val="dk1"/>
              </a:buClr>
              <a:buFont typeface="Arial"/>
              <a:buChar char="•"/>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17GrPDnYt6E" TargetMode="External"/><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0CD47">
            <a:alpha val="45490"/>
          </a:srgbClr>
        </a:solidFill>
        <a:effectLst/>
      </p:bgPr>
    </p:bg>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76200" y="53975"/>
            <a:ext cx="8991600" cy="11652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sng" strike="noStrike" cap="none">
                <a:solidFill>
                  <a:schemeClr val="dk1"/>
                </a:solidFill>
                <a:latin typeface="Calibri"/>
                <a:ea typeface="Calibri"/>
                <a:cs typeface="Calibri"/>
                <a:sym typeface="Calibri"/>
              </a:rPr>
              <a:t>Fruits Group</a:t>
            </a:r>
          </a:p>
        </p:txBody>
      </p:sp>
      <p:sp>
        <p:nvSpPr>
          <p:cNvPr id="90" name="Shape 90"/>
          <p:cNvSpPr txBox="1">
            <a:spLocks noGrp="1"/>
          </p:cNvSpPr>
          <p:nvPr>
            <p:ph type="subTitle" idx="1"/>
          </p:nvPr>
        </p:nvSpPr>
        <p:spPr>
          <a:xfrm>
            <a:off x="228600" y="1066800"/>
            <a:ext cx="4572000" cy="4876799"/>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rgbClr val="000000"/>
              </a:buClr>
              <a:buSzPct val="100000"/>
              <a:buFont typeface="Arial"/>
              <a:buAutoNum type="arabicPeriod"/>
            </a:pPr>
            <a:r>
              <a:rPr lang="en-US" sz="3200" b="1" i="0" u="none" strike="noStrike" cap="none">
                <a:latin typeface="Calibri"/>
                <a:ea typeface="Calibri"/>
                <a:cs typeface="Calibri"/>
                <a:sym typeface="Calibri"/>
              </a:rPr>
              <a:t>Use fruits as snacks, salads or desserts.</a:t>
            </a:r>
          </a:p>
          <a:p>
            <a:pPr marL="514350" marR="0" lvl="0" indent="-514350" algn="l" rtl="0">
              <a:spcBef>
                <a:spcPts val="640"/>
              </a:spcBef>
              <a:spcAft>
                <a:spcPts val="0"/>
              </a:spcAft>
              <a:buClr>
                <a:srgbClr val="000000"/>
              </a:buClr>
              <a:buSzPct val="100000"/>
              <a:buFont typeface="Arial"/>
              <a:buAutoNum type="arabicPeriod"/>
            </a:pPr>
            <a:r>
              <a:rPr lang="en-US" sz="3200" b="1" i="0" u="none" strike="noStrike" cap="none">
                <a:latin typeface="Calibri"/>
                <a:ea typeface="Calibri"/>
                <a:cs typeface="Calibri"/>
                <a:sym typeface="Calibri"/>
              </a:rPr>
              <a:t>Choose whole or cut up fruits more often than fruit juice.</a:t>
            </a:r>
          </a:p>
          <a:p>
            <a:pPr marL="514350" marR="0" lvl="0" indent="-514350" algn="l" rtl="0">
              <a:spcBef>
                <a:spcPts val="640"/>
              </a:spcBef>
              <a:spcAft>
                <a:spcPts val="0"/>
              </a:spcAft>
              <a:buClr>
                <a:schemeClr val="dk1"/>
              </a:buClr>
              <a:buSzPct val="25000"/>
              <a:buFont typeface="Arial"/>
              <a:buNone/>
            </a:pPr>
            <a:r>
              <a:rPr lang="en-US" sz="3200" b="1" i="0" u="sng" strike="noStrike" cap="none">
                <a:latin typeface="Calibri"/>
                <a:ea typeface="Calibri"/>
                <a:cs typeface="Calibri"/>
                <a:sym typeface="Calibri"/>
              </a:rPr>
              <a:t>Key Consumer Message</a:t>
            </a:r>
            <a:r>
              <a:rPr lang="en-US" sz="3200" b="1" i="0" u="none" strike="noStrike" cap="none">
                <a:latin typeface="Calibri"/>
                <a:ea typeface="Calibri"/>
                <a:cs typeface="Calibri"/>
                <a:sym typeface="Calibri"/>
              </a:rPr>
              <a:t>:</a:t>
            </a:r>
          </a:p>
          <a:p>
            <a:pPr marL="514350" marR="0" lvl="0" indent="-514350" algn="l" rtl="0">
              <a:spcBef>
                <a:spcPts val="640"/>
              </a:spcBef>
              <a:spcAft>
                <a:spcPts val="0"/>
              </a:spcAft>
              <a:buClr>
                <a:schemeClr val="dk1"/>
              </a:buClr>
              <a:buSzPct val="25000"/>
              <a:buFont typeface="Arial"/>
              <a:buNone/>
            </a:pPr>
            <a:r>
              <a:rPr lang="en-US" sz="3200" b="1" i="0" u="none" strike="noStrike" cap="none">
                <a:latin typeface="Calibri"/>
                <a:ea typeface="Calibri"/>
                <a:cs typeface="Calibri"/>
                <a:sym typeface="Calibri"/>
              </a:rPr>
              <a:t>	Make half your plate fruits and vegetables.  </a:t>
            </a:r>
          </a:p>
        </p:txBody>
      </p:sp>
      <p:pic>
        <p:nvPicPr>
          <p:cNvPr id="91" name="Shape 91"/>
          <p:cNvPicPr preferRelativeResize="0"/>
          <p:nvPr/>
        </p:nvPicPr>
        <p:blipFill rotWithShape="1">
          <a:blip r:embed="rId3">
            <a:alphaModFix/>
          </a:blip>
          <a:srcRect/>
          <a:stretch/>
        </p:blipFill>
        <p:spPr>
          <a:xfrm>
            <a:off x="4819650" y="1182687"/>
            <a:ext cx="3848099" cy="3498850"/>
          </a:xfrm>
          <a:prstGeom prst="rect">
            <a:avLst/>
          </a:prstGeom>
          <a:noFill/>
          <a:ln w="9525" cap="flat" cmpd="sng">
            <a:solidFill>
              <a:schemeClr val="dk1"/>
            </a:solidFill>
            <a:prstDash val="solid"/>
            <a:miter/>
            <a:headEnd type="none" w="med" len="med"/>
            <a:tailEnd type="none" w="med" len="med"/>
          </a:ln>
        </p:spPr>
      </p:pic>
      <p:graphicFrame>
        <p:nvGraphicFramePr>
          <p:cNvPr id="92" name="Shape 92"/>
          <p:cNvGraphicFramePr/>
          <p:nvPr/>
        </p:nvGraphicFramePr>
        <p:xfrm>
          <a:off x="4724400" y="4772025"/>
          <a:ext cx="4038600" cy="1752600"/>
        </p:xfrm>
        <a:graphic>
          <a:graphicData uri="http://schemas.openxmlformats.org/drawingml/2006/table">
            <a:tbl>
              <a:tblPr firstRow="1" bandRow="1">
                <a:noFill/>
                <a:tableStyleId>{E2046600-57A4-4CF6-9181-4ED180036DF0}</a:tableStyleId>
              </a:tblPr>
              <a:tblGrid>
                <a:gridCol w="2019300"/>
                <a:gridCol w="2019300"/>
              </a:tblGrid>
              <a:tr h="584200">
                <a:tc>
                  <a:txBody>
                    <a:bodyPr/>
                    <a:lstStyle/>
                    <a:p>
                      <a:pPr marL="0" marR="0" lvl="0" indent="0" algn="ctr" rtl="0">
                        <a:spcBef>
                          <a:spcPts val="0"/>
                        </a:spcBef>
                        <a:buSzPct val="25000"/>
                        <a:buNone/>
                      </a:pPr>
                      <a:r>
                        <a:rPr lang="en-US" sz="2600" b="1" u="none" strike="noStrike" cap="none">
                          <a:solidFill>
                            <a:srgbClr val="000000"/>
                          </a:solidFill>
                        </a:rPr>
                        <a:t>Boys 9-13</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c>
                  <a:txBody>
                    <a:bodyPr/>
                    <a:lstStyle/>
                    <a:p>
                      <a:pPr marL="0" marR="0" lvl="0" indent="0" algn="ctr" rtl="0">
                        <a:spcBef>
                          <a:spcPts val="0"/>
                        </a:spcBef>
                        <a:buSzPct val="25000"/>
                        <a:buNone/>
                      </a:pPr>
                      <a:r>
                        <a:rPr lang="en-US" sz="2600" b="1" u="none" strike="noStrike" cap="none">
                          <a:solidFill>
                            <a:schemeClr val="dk1"/>
                          </a:solidFill>
                        </a:rPr>
                        <a:t>1 ½ c. daily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r>
              <a:tr h="584200">
                <a:tc>
                  <a:txBody>
                    <a:bodyPr/>
                    <a:lstStyle/>
                    <a:p>
                      <a:pPr marL="0" marR="0" lvl="0" indent="0" algn="ctr" rtl="0">
                        <a:spcBef>
                          <a:spcPts val="0"/>
                        </a:spcBef>
                        <a:buSzPct val="25000"/>
                        <a:buNone/>
                      </a:pPr>
                      <a:r>
                        <a:rPr lang="en-US" sz="2600" b="1" u="none" strike="noStrike" cap="none">
                          <a:solidFill>
                            <a:srgbClr val="000000"/>
                          </a:solidFill>
                        </a:rPr>
                        <a:t>Boys 14-18</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c>
                  <a:txBody>
                    <a:bodyPr/>
                    <a:lstStyle/>
                    <a:p>
                      <a:pPr marL="0" marR="0" lvl="0" indent="0" algn="ctr" rtl="0">
                        <a:spcBef>
                          <a:spcPts val="0"/>
                        </a:spcBef>
                        <a:buSzPct val="25000"/>
                        <a:buNone/>
                      </a:pPr>
                      <a:r>
                        <a:rPr lang="en-US" sz="2600" b="1" u="none" strike="noStrike" cap="none">
                          <a:solidFill>
                            <a:schemeClr val="dk1"/>
                          </a:solidFill>
                        </a:rPr>
                        <a:t>2 c. daily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r>
              <a:tr h="584200">
                <a:tc>
                  <a:txBody>
                    <a:bodyPr/>
                    <a:lstStyle/>
                    <a:p>
                      <a:pPr marL="0" marR="0" lvl="0" indent="0" algn="ctr" rtl="0">
                        <a:spcBef>
                          <a:spcPts val="0"/>
                        </a:spcBef>
                        <a:buSzPct val="25000"/>
                        <a:buNone/>
                      </a:pPr>
                      <a:r>
                        <a:rPr lang="en-US" sz="2600" b="1" u="none" strike="noStrike" cap="none">
                          <a:solidFill>
                            <a:srgbClr val="000000"/>
                          </a:solidFill>
                        </a:rPr>
                        <a:t>Girls 9-18</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5B8B7"/>
                    </a:solidFill>
                  </a:tcPr>
                </a:tc>
                <a:tc>
                  <a:txBody>
                    <a:bodyPr/>
                    <a:lstStyle/>
                    <a:p>
                      <a:pPr marL="0" marR="0" lvl="0" indent="0" algn="ctr" rtl="0">
                        <a:spcBef>
                          <a:spcPts val="0"/>
                        </a:spcBef>
                        <a:buSzPct val="25000"/>
                        <a:buNone/>
                      </a:pPr>
                      <a:r>
                        <a:rPr lang="en-US" sz="2600" b="1" u="none" strike="noStrike" cap="none">
                          <a:solidFill>
                            <a:schemeClr val="dk1"/>
                          </a:solidFill>
                        </a:rPr>
                        <a:t>1 ½ c. daily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5B8B7"/>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0CD47">
            <a:alpha val="45490"/>
          </a:srgbClr>
        </a:solidFill>
        <a:effectLst/>
      </p:bgPr>
    </p:bg>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76200" y="53975"/>
            <a:ext cx="8991600" cy="11652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sng" strike="noStrike" cap="none">
                <a:solidFill>
                  <a:schemeClr val="dk1"/>
                </a:solidFill>
                <a:latin typeface="Calibri"/>
                <a:ea typeface="Calibri"/>
                <a:cs typeface="Calibri"/>
                <a:sym typeface="Calibri"/>
              </a:rPr>
              <a:t>Vegetables Group</a:t>
            </a:r>
          </a:p>
        </p:txBody>
      </p:sp>
      <p:sp>
        <p:nvSpPr>
          <p:cNvPr id="99" name="Shape 99"/>
          <p:cNvSpPr txBox="1">
            <a:spLocks noGrp="1"/>
          </p:cNvSpPr>
          <p:nvPr>
            <p:ph type="subTitle" idx="1"/>
          </p:nvPr>
        </p:nvSpPr>
        <p:spPr>
          <a:xfrm>
            <a:off x="228600" y="1066800"/>
            <a:ext cx="4572000" cy="4876799"/>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rgbClr val="000000"/>
              </a:buClr>
              <a:buSzPct val="100000"/>
              <a:buFont typeface="Arial"/>
              <a:buAutoNum type="arabicPeriod"/>
            </a:pPr>
            <a:r>
              <a:rPr lang="en-US" sz="3200" b="1" i="0" u="none" strike="noStrike" cap="none">
                <a:latin typeface="Calibri"/>
                <a:ea typeface="Calibri"/>
                <a:cs typeface="Calibri"/>
                <a:sym typeface="Calibri"/>
              </a:rPr>
              <a:t>Choose fresh, frozen, canned or dried.</a:t>
            </a:r>
          </a:p>
          <a:p>
            <a:pPr marL="514350" marR="0" lvl="0" indent="-514350" algn="l" rtl="0">
              <a:spcBef>
                <a:spcPts val="640"/>
              </a:spcBef>
              <a:spcAft>
                <a:spcPts val="0"/>
              </a:spcAft>
              <a:buClr>
                <a:srgbClr val="000000"/>
              </a:buClr>
              <a:buSzPct val="100000"/>
              <a:buFont typeface="Arial"/>
              <a:buAutoNum type="arabicPeriod"/>
            </a:pPr>
            <a:r>
              <a:rPr lang="en-US" sz="3200" b="1" i="0" u="none" strike="noStrike" cap="none">
                <a:latin typeface="Calibri"/>
                <a:ea typeface="Calibri"/>
                <a:cs typeface="Calibri"/>
                <a:sym typeface="Calibri"/>
              </a:rPr>
              <a:t>Eat red, orange and dark green vegetables. </a:t>
            </a:r>
          </a:p>
          <a:p>
            <a:pPr marL="514350" marR="0" lvl="0" indent="-514350" algn="l" rtl="0">
              <a:spcBef>
                <a:spcPts val="640"/>
              </a:spcBef>
              <a:spcAft>
                <a:spcPts val="0"/>
              </a:spcAft>
              <a:buClr>
                <a:schemeClr val="dk1"/>
              </a:buClr>
              <a:buSzPct val="25000"/>
              <a:buFont typeface="Arial"/>
              <a:buNone/>
            </a:pPr>
            <a:r>
              <a:rPr lang="en-US" sz="3200" b="1" i="0" u="sng" strike="noStrike" cap="none">
                <a:latin typeface="Calibri"/>
                <a:ea typeface="Calibri"/>
                <a:cs typeface="Calibri"/>
                <a:sym typeface="Calibri"/>
              </a:rPr>
              <a:t>Key Consumer Message</a:t>
            </a:r>
            <a:r>
              <a:rPr lang="en-US" sz="3200" b="1" i="0" u="none" strike="noStrike" cap="none">
                <a:latin typeface="Calibri"/>
                <a:ea typeface="Calibri"/>
                <a:cs typeface="Calibri"/>
                <a:sym typeface="Calibri"/>
              </a:rPr>
              <a:t>:</a:t>
            </a:r>
          </a:p>
          <a:p>
            <a:pPr marL="514350" marR="0" lvl="0" indent="-514350" algn="l" rtl="0">
              <a:spcBef>
                <a:spcPts val="640"/>
              </a:spcBef>
              <a:spcAft>
                <a:spcPts val="0"/>
              </a:spcAft>
              <a:buClr>
                <a:srgbClr val="FF0000"/>
              </a:buClr>
              <a:buSzPct val="25000"/>
              <a:buFont typeface="Arial"/>
              <a:buNone/>
            </a:pPr>
            <a:r>
              <a:rPr lang="en-US" sz="3200" b="1" i="0" u="none" strike="noStrike" cap="none">
                <a:latin typeface="Calibri"/>
                <a:ea typeface="Calibri"/>
                <a:cs typeface="Calibri"/>
                <a:sym typeface="Calibri"/>
              </a:rPr>
              <a:t>	Make half your plate fruits and vegetables. </a:t>
            </a:r>
            <a:r>
              <a:rPr lang="en-US" sz="3200" b="1" i="0" u="none" strike="noStrike" cap="none">
                <a:solidFill>
                  <a:srgbClr val="FF0000"/>
                </a:solidFill>
                <a:latin typeface="Calibri"/>
                <a:ea typeface="Calibri"/>
                <a:cs typeface="Calibri"/>
                <a:sym typeface="Calibri"/>
              </a:rPr>
              <a:t> </a:t>
            </a:r>
          </a:p>
        </p:txBody>
      </p:sp>
      <p:pic>
        <p:nvPicPr>
          <p:cNvPr id="100" name="Shape 100"/>
          <p:cNvPicPr preferRelativeResize="0"/>
          <p:nvPr/>
        </p:nvPicPr>
        <p:blipFill rotWithShape="1">
          <a:blip r:embed="rId3">
            <a:alphaModFix/>
          </a:blip>
          <a:srcRect/>
          <a:stretch/>
        </p:blipFill>
        <p:spPr>
          <a:xfrm>
            <a:off x="5029200" y="1101725"/>
            <a:ext cx="3733800" cy="3394075"/>
          </a:xfrm>
          <a:prstGeom prst="rect">
            <a:avLst/>
          </a:prstGeom>
          <a:noFill/>
          <a:ln w="9525" cap="flat" cmpd="sng">
            <a:solidFill>
              <a:schemeClr val="dk1"/>
            </a:solidFill>
            <a:prstDash val="solid"/>
            <a:miter/>
            <a:headEnd type="none" w="med" len="med"/>
            <a:tailEnd type="none" w="med" len="med"/>
          </a:ln>
        </p:spPr>
      </p:pic>
      <p:graphicFrame>
        <p:nvGraphicFramePr>
          <p:cNvPr id="101" name="Shape 101"/>
          <p:cNvGraphicFramePr/>
          <p:nvPr/>
        </p:nvGraphicFramePr>
        <p:xfrm>
          <a:off x="4800600" y="4572000"/>
          <a:ext cx="4191000" cy="1981200"/>
        </p:xfrm>
        <a:graphic>
          <a:graphicData uri="http://schemas.openxmlformats.org/drawingml/2006/table">
            <a:tbl>
              <a:tblPr firstRow="1" bandRow="1">
                <a:noFill/>
                <a:tableStyleId>{E2046600-57A4-4CF6-9181-4ED180036DF0}</a:tableStyleId>
              </a:tblPr>
              <a:tblGrid>
                <a:gridCol w="2095500"/>
                <a:gridCol w="2095500"/>
              </a:tblGrid>
              <a:tr h="495300">
                <a:tc>
                  <a:txBody>
                    <a:bodyPr/>
                    <a:lstStyle/>
                    <a:p>
                      <a:pPr marL="0" marR="0" lvl="0" indent="0" algn="ctr" rtl="0">
                        <a:spcBef>
                          <a:spcPts val="0"/>
                        </a:spcBef>
                        <a:buSzPct val="25000"/>
                        <a:buNone/>
                      </a:pPr>
                      <a:r>
                        <a:rPr lang="en-US" sz="2600" b="1" u="none" strike="noStrike" cap="none">
                          <a:solidFill>
                            <a:srgbClr val="000000"/>
                          </a:solidFill>
                        </a:rPr>
                        <a:t>Boys 9-13</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c>
                  <a:txBody>
                    <a:bodyPr/>
                    <a:lstStyle/>
                    <a:p>
                      <a:pPr marL="0" marR="0" lvl="0" indent="0" algn="ctr" rtl="0">
                        <a:spcBef>
                          <a:spcPts val="0"/>
                        </a:spcBef>
                        <a:buSzPct val="25000"/>
                        <a:buNone/>
                      </a:pPr>
                      <a:r>
                        <a:rPr lang="en-US" sz="2600" b="1" u="none" strike="noStrike" cap="none">
                          <a:solidFill>
                            <a:srgbClr val="000000"/>
                          </a:solidFill>
                        </a:rPr>
                        <a:t>2 ½ c. daily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r>
              <a:tr h="495300">
                <a:tc>
                  <a:txBody>
                    <a:bodyPr/>
                    <a:lstStyle/>
                    <a:p>
                      <a:pPr marL="0" marR="0" lvl="0" indent="0" algn="ctr" rtl="0">
                        <a:spcBef>
                          <a:spcPts val="0"/>
                        </a:spcBef>
                        <a:buSzPct val="25000"/>
                        <a:buNone/>
                      </a:pPr>
                      <a:r>
                        <a:rPr lang="en-US" sz="2600" b="1" u="none" strike="noStrike" cap="none">
                          <a:solidFill>
                            <a:srgbClr val="000000"/>
                          </a:solidFill>
                        </a:rPr>
                        <a:t>Boys 14-18</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c>
                  <a:txBody>
                    <a:bodyPr/>
                    <a:lstStyle/>
                    <a:p>
                      <a:pPr marL="0" marR="0" lvl="0" indent="0" algn="ctr" rtl="0">
                        <a:spcBef>
                          <a:spcPts val="0"/>
                        </a:spcBef>
                        <a:buSzPct val="25000"/>
                        <a:buNone/>
                      </a:pPr>
                      <a:r>
                        <a:rPr lang="en-US" sz="2600" b="1" u="none" strike="noStrike" cap="none">
                          <a:solidFill>
                            <a:srgbClr val="000000"/>
                          </a:solidFill>
                        </a:rPr>
                        <a:t>3 c. daily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r>
              <a:tr h="495300">
                <a:tc>
                  <a:txBody>
                    <a:bodyPr/>
                    <a:lstStyle/>
                    <a:p>
                      <a:pPr marL="0" marR="0" lvl="0" indent="0" algn="ctr" rtl="0">
                        <a:spcBef>
                          <a:spcPts val="0"/>
                        </a:spcBef>
                        <a:buSzPct val="25000"/>
                        <a:buNone/>
                      </a:pPr>
                      <a:r>
                        <a:rPr lang="en-US" sz="2600" b="1" u="none" strike="noStrike" cap="none">
                          <a:solidFill>
                            <a:srgbClr val="000000"/>
                          </a:solidFill>
                        </a:rPr>
                        <a:t>Girls 9-13</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5B8B7"/>
                    </a:solidFill>
                  </a:tcPr>
                </a:tc>
                <a:tc>
                  <a:txBody>
                    <a:bodyPr/>
                    <a:lstStyle/>
                    <a:p>
                      <a:pPr marL="0" marR="0" lvl="0" indent="0" algn="ctr" rtl="0">
                        <a:spcBef>
                          <a:spcPts val="0"/>
                        </a:spcBef>
                        <a:buSzPct val="25000"/>
                        <a:buNone/>
                      </a:pPr>
                      <a:r>
                        <a:rPr lang="en-US" sz="2600" b="1" u="none" strike="noStrike" cap="none">
                          <a:solidFill>
                            <a:srgbClr val="000000"/>
                          </a:solidFill>
                        </a:rPr>
                        <a:t>2 c. daily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5B8B7"/>
                    </a:solidFill>
                  </a:tcPr>
                </a:tc>
              </a:tr>
              <a:tr h="495300">
                <a:tc>
                  <a:txBody>
                    <a:bodyPr/>
                    <a:lstStyle/>
                    <a:p>
                      <a:pPr marL="0" marR="0" lvl="0" indent="0" algn="ctr" rtl="0">
                        <a:spcBef>
                          <a:spcPts val="0"/>
                        </a:spcBef>
                        <a:buSzPct val="25000"/>
                        <a:buNone/>
                      </a:pPr>
                      <a:r>
                        <a:rPr lang="en-US" sz="2600" b="1" u="none" strike="noStrike" cap="none">
                          <a:solidFill>
                            <a:srgbClr val="000000"/>
                          </a:solidFill>
                        </a:rPr>
                        <a:t>Girls 14-18</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5B8B7"/>
                    </a:solidFill>
                  </a:tcPr>
                </a:tc>
                <a:tc>
                  <a:txBody>
                    <a:bodyPr/>
                    <a:lstStyle/>
                    <a:p>
                      <a:pPr marL="0" marR="0" lvl="0" indent="0" algn="ctr" rtl="0">
                        <a:spcBef>
                          <a:spcPts val="0"/>
                        </a:spcBef>
                        <a:buSzPct val="25000"/>
                        <a:buNone/>
                      </a:pPr>
                      <a:r>
                        <a:rPr lang="en-US" sz="2600" b="1" u="none" strike="noStrike" cap="none">
                          <a:solidFill>
                            <a:srgbClr val="000000"/>
                          </a:solidFill>
                        </a:rPr>
                        <a:t>2 ½ c. daily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5B8B7"/>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0CD47">
            <a:alpha val="45490"/>
          </a:srgbClr>
        </a:solidFill>
        <a:effectLst/>
      </p:bgPr>
    </p:bg>
    <p:spTree>
      <p:nvGrpSpPr>
        <p:cNvPr id="1" name="Shape 106"/>
        <p:cNvGrpSpPr/>
        <p:nvPr/>
      </p:nvGrpSpPr>
      <p:grpSpPr>
        <a:xfrm>
          <a:off x="0" y="0"/>
          <a:ext cx="0" cy="0"/>
          <a:chOff x="0" y="0"/>
          <a:chExt cx="0" cy="0"/>
        </a:xfrm>
      </p:grpSpPr>
      <p:sp>
        <p:nvSpPr>
          <p:cNvPr id="107" name="Shape 107"/>
          <p:cNvSpPr txBox="1">
            <a:spLocks noGrp="1"/>
          </p:cNvSpPr>
          <p:nvPr>
            <p:ph type="ctrTitle"/>
          </p:nvPr>
        </p:nvSpPr>
        <p:spPr>
          <a:xfrm>
            <a:off x="76200" y="53975"/>
            <a:ext cx="8991600" cy="11652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sng" strike="noStrike" cap="none">
                <a:solidFill>
                  <a:schemeClr val="dk1"/>
                </a:solidFill>
                <a:latin typeface="Calibri"/>
                <a:ea typeface="Calibri"/>
                <a:cs typeface="Calibri"/>
                <a:sym typeface="Calibri"/>
              </a:rPr>
              <a:t>Protein Group</a:t>
            </a:r>
          </a:p>
        </p:txBody>
      </p:sp>
      <p:sp>
        <p:nvSpPr>
          <p:cNvPr id="108" name="Shape 108"/>
          <p:cNvSpPr txBox="1">
            <a:spLocks noGrp="1"/>
          </p:cNvSpPr>
          <p:nvPr>
            <p:ph type="subTitle" idx="1"/>
          </p:nvPr>
        </p:nvSpPr>
        <p:spPr>
          <a:xfrm>
            <a:off x="228600" y="1143000"/>
            <a:ext cx="4724400" cy="4876799"/>
          </a:xfrm>
          <a:prstGeom prst="rect">
            <a:avLst/>
          </a:prstGeom>
          <a:noFill/>
          <a:ln>
            <a:noFill/>
          </a:ln>
        </p:spPr>
        <p:txBody>
          <a:bodyPr lIns="91425" tIns="45700" rIns="91425" bIns="45700" anchor="t" anchorCtr="0">
            <a:noAutofit/>
          </a:bodyPr>
          <a:lstStyle/>
          <a:p>
            <a:pPr marL="514350" marR="0" lvl="0" indent="-514350" algn="l" rtl="0">
              <a:lnSpc>
                <a:spcPct val="90000"/>
              </a:lnSpc>
              <a:spcBef>
                <a:spcPts val="0"/>
              </a:spcBef>
              <a:spcAft>
                <a:spcPts val="0"/>
              </a:spcAft>
              <a:buClr>
                <a:srgbClr val="000000"/>
              </a:buClr>
              <a:buSzPct val="98333"/>
              <a:buFont typeface="Arial"/>
              <a:buAutoNum type="arabicPeriod"/>
            </a:pPr>
            <a:r>
              <a:rPr lang="en-US" sz="2950" b="1" i="0" u="none" strike="noStrike" cap="none">
                <a:latin typeface="Calibri"/>
                <a:ea typeface="Calibri"/>
                <a:cs typeface="Calibri"/>
                <a:sym typeface="Calibri"/>
              </a:rPr>
              <a:t>Choose a variety of different protein sources. </a:t>
            </a:r>
          </a:p>
          <a:p>
            <a:pPr marL="514350" marR="0" lvl="0" indent="-514350" algn="l" rtl="0">
              <a:lnSpc>
                <a:spcPct val="90000"/>
              </a:lnSpc>
              <a:spcBef>
                <a:spcPts val="590"/>
              </a:spcBef>
              <a:spcAft>
                <a:spcPts val="0"/>
              </a:spcAft>
              <a:buClr>
                <a:srgbClr val="000000"/>
              </a:buClr>
              <a:buSzPct val="98333"/>
              <a:buFont typeface="Arial"/>
              <a:buAutoNum type="arabicPeriod"/>
            </a:pPr>
            <a:r>
              <a:rPr lang="en-US" sz="2950" b="1" i="0" u="none" strike="noStrike" cap="none">
                <a:latin typeface="Calibri"/>
                <a:ea typeface="Calibri"/>
                <a:cs typeface="Calibri"/>
                <a:sym typeface="Calibri"/>
              </a:rPr>
              <a:t>In place of </a:t>
            </a:r>
            <a:r>
              <a:rPr lang="en-US" sz="2950" b="1" i="1" u="none" strike="noStrike" cap="none">
                <a:latin typeface="Calibri"/>
                <a:ea typeface="Calibri"/>
                <a:cs typeface="Calibri"/>
                <a:sym typeface="Calibri"/>
              </a:rPr>
              <a:t>some</a:t>
            </a:r>
            <a:r>
              <a:rPr lang="en-US" sz="2950" b="1" i="0" u="none" strike="noStrike" cap="none">
                <a:latin typeface="Calibri"/>
                <a:ea typeface="Calibri"/>
                <a:cs typeface="Calibri"/>
                <a:sym typeface="Calibri"/>
              </a:rPr>
              <a:t> meat and poultry, choose 8 oz. seafood per week.</a:t>
            </a:r>
          </a:p>
          <a:p>
            <a:pPr marL="514350" marR="0" lvl="0" indent="-514350" algn="l" rtl="0">
              <a:lnSpc>
                <a:spcPct val="90000"/>
              </a:lnSpc>
              <a:spcBef>
                <a:spcPts val="590"/>
              </a:spcBef>
              <a:spcAft>
                <a:spcPts val="0"/>
              </a:spcAft>
              <a:buClr>
                <a:srgbClr val="000000"/>
              </a:buClr>
              <a:buSzPct val="98333"/>
              <a:buFont typeface="Arial"/>
              <a:buAutoNum type="arabicPeriod"/>
            </a:pPr>
            <a:r>
              <a:rPr lang="en-US" sz="2950" b="1" i="0" u="none" strike="noStrike" cap="none">
                <a:latin typeface="Calibri"/>
                <a:ea typeface="Calibri"/>
                <a:cs typeface="Calibri"/>
                <a:sym typeface="Calibri"/>
              </a:rPr>
              <a:t>Try grilling, broiling, poaching or roasting.  </a:t>
            </a:r>
          </a:p>
          <a:p>
            <a:pPr marL="514350" marR="0" lvl="0" indent="-514350" algn="l" rtl="0">
              <a:lnSpc>
                <a:spcPct val="90000"/>
              </a:lnSpc>
              <a:spcBef>
                <a:spcPts val="590"/>
              </a:spcBef>
              <a:spcAft>
                <a:spcPts val="0"/>
              </a:spcAft>
              <a:buClr>
                <a:schemeClr val="dk1"/>
              </a:buClr>
              <a:buSzPct val="25000"/>
              <a:buFont typeface="Arial"/>
              <a:buNone/>
            </a:pPr>
            <a:r>
              <a:rPr lang="en-US" sz="2950" b="1" i="0" u="sng" strike="noStrike" cap="none">
                <a:latin typeface="Calibri"/>
                <a:ea typeface="Calibri"/>
                <a:cs typeface="Calibri"/>
                <a:sym typeface="Calibri"/>
              </a:rPr>
              <a:t>Key Consumer Message</a:t>
            </a:r>
            <a:r>
              <a:rPr lang="en-US" sz="2950" b="1" i="0" u="none" strike="noStrike" cap="none">
                <a:latin typeface="Calibri"/>
                <a:ea typeface="Calibri"/>
                <a:cs typeface="Calibri"/>
                <a:sym typeface="Calibri"/>
              </a:rPr>
              <a:t>:</a:t>
            </a:r>
          </a:p>
          <a:p>
            <a:pPr marL="514350" marR="0" lvl="0" indent="-514350" algn="l" rtl="0">
              <a:lnSpc>
                <a:spcPct val="90000"/>
              </a:lnSpc>
              <a:spcBef>
                <a:spcPts val="590"/>
              </a:spcBef>
              <a:spcAft>
                <a:spcPts val="0"/>
              </a:spcAft>
              <a:buClr>
                <a:schemeClr val="dk1"/>
              </a:buClr>
              <a:buSzPct val="25000"/>
              <a:buFont typeface="Arial"/>
              <a:buNone/>
            </a:pPr>
            <a:r>
              <a:rPr lang="en-US" sz="2950" b="1" i="0" u="none" strike="noStrike" cap="none">
                <a:latin typeface="Calibri"/>
                <a:ea typeface="Calibri"/>
                <a:cs typeface="Calibri"/>
                <a:sym typeface="Calibri"/>
              </a:rPr>
              <a:t>	Keep meat and poultry portions small and lean.</a:t>
            </a:r>
            <a:r>
              <a:rPr lang="en-US" sz="2950" b="1" i="0" u="none" strike="noStrike" cap="none">
                <a:solidFill>
                  <a:srgbClr val="FF0000"/>
                </a:solidFill>
                <a:latin typeface="Calibri"/>
                <a:ea typeface="Calibri"/>
                <a:cs typeface="Calibri"/>
                <a:sym typeface="Calibri"/>
              </a:rPr>
              <a:t> </a:t>
            </a:r>
          </a:p>
        </p:txBody>
      </p:sp>
      <p:pic>
        <p:nvPicPr>
          <p:cNvPr id="109" name="Shape 109"/>
          <p:cNvPicPr preferRelativeResize="0"/>
          <p:nvPr/>
        </p:nvPicPr>
        <p:blipFill rotWithShape="1">
          <a:blip r:embed="rId3">
            <a:alphaModFix/>
          </a:blip>
          <a:srcRect/>
          <a:stretch/>
        </p:blipFill>
        <p:spPr>
          <a:xfrm>
            <a:off x="4929187" y="1219200"/>
            <a:ext cx="3857624" cy="3505200"/>
          </a:xfrm>
          <a:prstGeom prst="rect">
            <a:avLst/>
          </a:prstGeom>
          <a:noFill/>
          <a:ln w="9525" cap="flat" cmpd="sng">
            <a:solidFill>
              <a:schemeClr val="dk1"/>
            </a:solidFill>
            <a:prstDash val="solid"/>
            <a:miter/>
            <a:headEnd type="none" w="med" len="med"/>
            <a:tailEnd type="none" w="med" len="med"/>
          </a:ln>
        </p:spPr>
      </p:pic>
      <p:graphicFrame>
        <p:nvGraphicFramePr>
          <p:cNvPr id="110" name="Shape 110"/>
          <p:cNvGraphicFramePr/>
          <p:nvPr/>
        </p:nvGraphicFramePr>
        <p:xfrm>
          <a:off x="4800600" y="4953000"/>
          <a:ext cx="4114800" cy="1524000"/>
        </p:xfrm>
        <a:graphic>
          <a:graphicData uri="http://schemas.openxmlformats.org/drawingml/2006/table">
            <a:tbl>
              <a:tblPr firstRow="1" bandRow="1">
                <a:noFill/>
                <a:tableStyleId>{E2046600-57A4-4CF6-9181-4ED180036DF0}</a:tableStyleId>
              </a:tblPr>
              <a:tblGrid>
                <a:gridCol w="2057400"/>
                <a:gridCol w="2057400"/>
              </a:tblGrid>
              <a:tr h="508000">
                <a:tc>
                  <a:txBody>
                    <a:bodyPr/>
                    <a:lstStyle/>
                    <a:p>
                      <a:pPr marL="0" marR="0" lvl="0" indent="0" algn="ctr" rtl="0">
                        <a:spcBef>
                          <a:spcPts val="0"/>
                        </a:spcBef>
                        <a:buSzPct val="25000"/>
                        <a:buNone/>
                      </a:pPr>
                      <a:r>
                        <a:rPr lang="en-US" sz="2600" b="1" u="none" strike="noStrike" cap="none">
                          <a:solidFill>
                            <a:srgbClr val="000000"/>
                          </a:solidFill>
                        </a:rPr>
                        <a:t>Boys 9-13</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c>
                  <a:txBody>
                    <a:bodyPr/>
                    <a:lstStyle/>
                    <a:p>
                      <a:pPr marL="0" marR="0" lvl="0" indent="0" algn="ctr" rtl="0">
                        <a:spcBef>
                          <a:spcPts val="0"/>
                        </a:spcBef>
                        <a:buSzPct val="25000"/>
                        <a:buNone/>
                      </a:pPr>
                      <a:r>
                        <a:rPr lang="en-US" sz="2600" b="1" u="none" strike="noStrike" cap="none">
                          <a:solidFill>
                            <a:srgbClr val="000000"/>
                          </a:solidFill>
                        </a:rPr>
                        <a:t>5 oz. daily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r>
              <a:tr h="508000">
                <a:tc>
                  <a:txBody>
                    <a:bodyPr/>
                    <a:lstStyle/>
                    <a:p>
                      <a:pPr marL="0" marR="0" lvl="0" indent="0" algn="ctr" rtl="0">
                        <a:spcBef>
                          <a:spcPts val="0"/>
                        </a:spcBef>
                        <a:buSzPct val="25000"/>
                        <a:buNone/>
                      </a:pPr>
                      <a:r>
                        <a:rPr lang="en-US" sz="2600" b="1" u="none" strike="noStrike" cap="none">
                          <a:solidFill>
                            <a:srgbClr val="000000"/>
                          </a:solidFill>
                        </a:rPr>
                        <a:t>Boys 14-18</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c>
                  <a:txBody>
                    <a:bodyPr/>
                    <a:lstStyle/>
                    <a:p>
                      <a:pPr marL="0" marR="0" lvl="0" indent="0" algn="ctr" rtl="0">
                        <a:spcBef>
                          <a:spcPts val="0"/>
                        </a:spcBef>
                        <a:buSzPct val="25000"/>
                        <a:buNone/>
                      </a:pPr>
                      <a:r>
                        <a:rPr lang="en-US" sz="2600" b="1" u="none" strike="noStrike" cap="none">
                          <a:solidFill>
                            <a:srgbClr val="000000"/>
                          </a:solidFill>
                        </a:rPr>
                        <a:t>6 ½ oz. daily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r>
              <a:tr h="508000">
                <a:tc>
                  <a:txBody>
                    <a:bodyPr/>
                    <a:lstStyle/>
                    <a:p>
                      <a:pPr marL="0" marR="0" lvl="0" indent="0" algn="ctr" rtl="0">
                        <a:spcBef>
                          <a:spcPts val="0"/>
                        </a:spcBef>
                        <a:buSzPct val="25000"/>
                        <a:buNone/>
                      </a:pPr>
                      <a:r>
                        <a:rPr lang="en-US" sz="2600" b="1" u="none" strike="noStrike" cap="none">
                          <a:solidFill>
                            <a:srgbClr val="000000"/>
                          </a:solidFill>
                        </a:rPr>
                        <a:t>Girls 9-18</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5B8B7"/>
                    </a:solidFill>
                  </a:tcPr>
                </a:tc>
                <a:tc>
                  <a:txBody>
                    <a:bodyPr/>
                    <a:lstStyle/>
                    <a:p>
                      <a:pPr marL="0" marR="0" lvl="0" indent="0" algn="ctr" rtl="0">
                        <a:spcBef>
                          <a:spcPts val="0"/>
                        </a:spcBef>
                        <a:buSzPct val="25000"/>
                        <a:buNone/>
                      </a:pPr>
                      <a:r>
                        <a:rPr lang="en-US" sz="2600" b="1" u="none" strike="noStrike" cap="none">
                          <a:solidFill>
                            <a:srgbClr val="000000"/>
                          </a:solidFill>
                        </a:rPr>
                        <a:t>5 oz. daily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5B8B7"/>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CD47">
            <a:alpha val="45490"/>
          </a:srgbClr>
        </a:solidFill>
        <a:effectLst/>
      </p:bgPr>
    </p:bg>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76200" y="53975"/>
            <a:ext cx="8991600" cy="11652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sng" strike="noStrike" cap="none">
                <a:solidFill>
                  <a:schemeClr val="dk1"/>
                </a:solidFill>
                <a:latin typeface="Calibri"/>
                <a:ea typeface="Calibri"/>
                <a:cs typeface="Calibri"/>
                <a:sym typeface="Calibri"/>
              </a:rPr>
              <a:t>Grains Group</a:t>
            </a:r>
          </a:p>
        </p:txBody>
      </p:sp>
      <p:sp>
        <p:nvSpPr>
          <p:cNvPr id="117" name="Shape 117"/>
          <p:cNvSpPr txBox="1">
            <a:spLocks noGrp="1"/>
          </p:cNvSpPr>
          <p:nvPr>
            <p:ph type="subTitle" idx="1"/>
          </p:nvPr>
        </p:nvSpPr>
        <p:spPr>
          <a:xfrm>
            <a:off x="152400" y="1143000"/>
            <a:ext cx="4016399" cy="5408999"/>
          </a:xfrm>
          <a:prstGeom prst="rect">
            <a:avLst/>
          </a:prstGeom>
          <a:noFill/>
          <a:ln>
            <a:noFill/>
          </a:ln>
        </p:spPr>
        <p:txBody>
          <a:bodyPr lIns="91425" tIns="45700" rIns="91425" bIns="45700" anchor="t" anchorCtr="0">
            <a:noAutofit/>
          </a:bodyPr>
          <a:lstStyle/>
          <a:p>
            <a:pPr marL="514350" marR="0" lvl="0" indent="-488950" algn="l" rtl="0">
              <a:spcBef>
                <a:spcPts val="0"/>
              </a:spcBef>
              <a:spcAft>
                <a:spcPts val="0"/>
              </a:spcAft>
              <a:buClr>
                <a:srgbClr val="000000"/>
              </a:buClr>
              <a:buSzPct val="100000"/>
              <a:buFont typeface="Arial"/>
              <a:buAutoNum type="arabicPeriod"/>
            </a:pPr>
            <a:r>
              <a:rPr lang="en-US" sz="2800" b="1" i="0" u="none" strike="noStrike" cap="none">
                <a:latin typeface="Calibri"/>
                <a:ea typeface="Calibri"/>
                <a:cs typeface="Calibri"/>
                <a:sym typeface="Calibri"/>
              </a:rPr>
              <a:t>Choose 100% whole grain cereals, breads, crackers, rice and pasta.  </a:t>
            </a:r>
          </a:p>
          <a:p>
            <a:pPr marL="514350" marR="0" lvl="0" indent="-488950" algn="l" rtl="0">
              <a:spcBef>
                <a:spcPts val="640"/>
              </a:spcBef>
              <a:spcAft>
                <a:spcPts val="0"/>
              </a:spcAft>
              <a:buClr>
                <a:srgbClr val="000000"/>
              </a:buClr>
              <a:buSzPct val="100000"/>
              <a:buFont typeface="Arial"/>
              <a:buAutoNum type="arabicPeriod"/>
            </a:pPr>
            <a:r>
              <a:rPr lang="en-US" sz="2800" b="1" i="0" u="none" strike="noStrike" cap="none">
                <a:latin typeface="Calibri"/>
                <a:ea typeface="Calibri"/>
                <a:cs typeface="Calibri"/>
                <a:sym typeface="Calibri"/>
              </a:rPr>
              <a:t>Check the ingredients list on food packages to find whole grain foods.  </a:t>
            </a:r>
          </a:p>
          <a:p>
            <a:pPr marL="514350" marR="0" lvl="0" indent="-514350" algn="l" rtl="0">
              <a:spcBef>
                <a:spcPts val="640"/>
              </a:spcBef>
              <a:spcAft>
                <a:spcPts val="0"/>
              </a:spcAft>
              <a:buClr>
                <a:schemeClr val="dk1"/>
              </a:buClr>
              <a:buSzPct val="25000"/>
              <a:buFont typeface="Arial"/>
              <a:buNone/>
            </a:pPr>
            <a:r>
              <a:rPr lang="en-US" sz="2800" b="1" i="0" u="sng" strike="noStrike" cap="none">
                <a:latin typeface="Calibri"/>
                <a:ea typeface="Calibri"/>
                <a:cs typeface="Calibri"/>
                <a:sym typeface="Calibri"/>
              </a:rPr>
              <a:t>Key Consumer Message</a:t>
            </a:r>
            <a:r>
              <a:rPr lang="en-US" sz="2800" b="1" i="0" u="none" strike="noStrike" cap="none">
                <a:latin typeface="Calibri"/>
                <a:ea typeface="Calibri"/>
                <a:cs typeface="Calibri"/>
                <a:sym typeface="Calibri"/>
              </a:rPr>
              <a:t>:</a:t>
            </a:r>
          </a:p>
          <a:p>
            <a:pPr marL="514350" marR="0" lvl="0" indent="-514350" algn="l" rtl="0">
              <a:spcBef>
                <a:spcPts val="640"/>
              </a:spcBef>
              <a:spcAft>
                <a:spcPts val="0"/>
              </a:spcAft>
              <a:buClr>
                <a:schemeClr val="dk1"/>
              </a:buClr>
              <a:buSzPct val="25000"/>
              <a:buFont typeface="Arial"/>
              <a:buNone/>
            </a:pPr>
            <a:r>
              <a:rPr lang="en-US" sz="2800" b="1" i="0" u="none" strike="noStrike" cap="none">
                <a:latin typeface="Calibri"/>
                <a:ea typeface="Calibri"/>
                <a:cs typeface="Calibri"/>
                <a:sym typeface="Calibri"/>
              </a:rPr>
              <a:t>	Make half your grains whole grains.  </a:t>
            </a:r>
          </a:p>
        </p:txBody>
      </p:sp>
      <p:pic>
        <p:nvPicPr>
          <p:cNvPr id="118" name="Shape 118"/>
          <p:cNvPicPr preferRelativeResize="0"/>
          <p:nvPr/>
        </p:nvPicPr>
        <p:blipFill rotWithShape="1">
          <a:blip r:embed="rId3">
            <a:alphaModFix/>
          </a:blip>
          <a:srcRect/>
          <a:stretch/>
        </p:blipFill>
        <p:spPr>
          <a:xfrm>
            <a:off x="5414700" y="1037950"/>
            <a:ext cx="2970300" cy="2701499"/>
          </a:xfrm>
          <a:prstGeom prst="rect">
            <a:avLst/>
          </a:prstGeom>
          <a:noFill/>
          <a:ln>
            <a:noFill/>
          </a:ln>
        </p:spPr>
      </p:pic>
      <p:graphicFrame>
        <p:nvGraphicFramePr>
          <p:cNvPr id="119" name="Shape 119"/>
          <p:cNvGraphicFramePr/>
          <p:nvPr/>
        </p:nvGraphicFramePr>
        <p:xfrm>
          <a:off x="4114775" y="3871187"/>
          <a:ext cx="4800600" cy="2379825"/>
        </p:xfrm>
        <a:graphic>
          <a:graphicData uri="http://schemas.openxmlformats.org/drawingml/2006/table">
            <a:tbl>
              <a:tblPr firstRow="1" bandRow="1">
                <a:noFill/>
                <a:tableStyleId>{E2046600-57A4-4CF6-9181-4ED180036DF0}</a:tableStyleId>
              </a:tblPr>
              <a:tblGrid>
                <a:gridCol w="1600200"/>
                <a:gridCol w="1447800"/>
                <a:gridCol w="1752600"/>
              </a:tblGrid>
              <a:tr h="443350">
                <a:tc>
                  <a:txBody>
                    <a:bodyPr/>
                    <a:lstStyle/>
                    <a:p>
                      <a:pPr marL="0" marR="0" lvl="0" indent="0" algn="ctr" rtl="0">
                        <a:spcBef>
                          <a:spcPts val="0"/>
                        </a:spcBef>
                        <a:buSzPct val="25000"/>
                        <a:buNone/>
                      </a:pPr>
                      <a:endParaRPr sz="2000" b="1" u="none" strike="noStrike" cap="none">
                        <a:solidFill>
                          <a:srgbClr val="000000"/>
                        </a:solidFil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A7"/>
                    </a:solidFill>
                  </a:tcPr>
                </a:tc>
                <a:tc>
                  <a:txBody>
                    <a:bodyPr/>
                    <a:lstStyle/>
                    <a:p>
                      <a:pPr marL="0" marR="0" lvl="0" indent="0" algn="ctr" rtl="0">
                        <a:spcBef>
                          <a:spcPts val="0"/>
                        </a:spcBef>
                        <a:buSzPct val="25000"/>
                        <a:buNone/>
                      </a:pPr>
                      <a:r>
                        <a:rPr lang="en-US" sz="2000" b="1" u="none" strike="noStrike" cap="none">
                          <a:solidFill>
                            <a:srgbClr val="000000"/>
                          </a:solidFill>
                        </a:rPr>
                        <a:t>Grains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A7"/>
                    </a:solidFill>
                  </a:tcPr>
                </a:tc>
                <a:tc>
                  <a:txBody>
                    <a:bodyPr/>
                    <a:lstStyle/>
                    <a:p>
                      <a:pPr marL="0" marR="0" lvl="0" indent="0" algn="ctr" rtl="0">
                        <a:spcBef>
                          <a:spcPts val="0"/>
                        </a:spcBef>
                        <a:buSzPct val="25000"/>
                        <a:buNone/>
                      </a:pPr>
                      <a:r>
                        <a:rPr lang="en-US" sz="2000" b="1" u="none" strike="noStrike" cap="none">
                          <a:solidFill>
                            <a:srgbClr val="000000"/>
                          </a:solidFill>
                        </a:rPr>
                        <a:t>Whole Grains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FFA7"/>
                    </a:solidFill>
                  </a:tcPr>
                </a:tc>
              </a:tr>
              <a:tr h="491150">
                <a:tc>
                  <a:txBody>
                    <a:bodyPr/>
                    <a:lstStyle/>
                    <a:p>
                      <a:pPr marL="0" marR="0" lvl="0" indent="0" algn="ctr" rtl="0">
                        <a:spcBef>
                          <a:spcPts val="0"/>
                        </a:spcBef>
                        <a:buSzPct val="25000"/>
                        <a:buNone/>
                      </a:pPr>
                      <a:r>
                        <a:rPr lang="en-US" sz="2000" b="1" u="none" strike="noStrike" cap="none">
                          <a:solidFill>
                            <a:srgbClr val="000000"/>
                          </a:solidFill>
                        </a:rPr>
                        <a:t>Boys 9-13</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c>
                  <a:txBody>
                    <a:bodyPr/>
                    <a:lstStyle/>
                    <a:p>
                      <a:pPr marL="0" marR="0" lvl="0" indent="0" algn="ctr" rtl="0">
                        <a:spcBef>
                          <a:spcPts val="0"/>
                        </a:spcBef>
                        <a:buSzPct val="25000"/>
                        <a:buNone/>
                      </a:pPr>
                      <a:r>
                        <a:rPr lang="en-US" sz="2000" b="1" u="none" strike="noStrike" cap="none">
                          <a:solidFill>
                            <a:srgbClr val="000000"/>
                          </a:solidFill>
                        </a:rPr>
                        <a:t>6 oz. daily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c>
                  <a:txBody>
                    <a:bodyPr/>
                    <a:lstStyle/>
                    <a:p>
                      <a:pPr marL="0" marR="0" lvl="0" indent="0" algn="ctr" rtl="0">
                        <a:spcBef>
                          <a:spcPts val="0"/>
                        </a:spcBef>
                        <a:buSzPct val="25000"/>
                        <a:buNone/>
                      </a:pPr>
                      <a:r>
                        <a:rPr lang="en-US" sz="2000" b="1" u="none" strike="noStrike" cap="none">
                          <a:solidFill>
                            <a:srgbClr val="000000"/>
                          </a:solidFill>
                        </a:rPr>
                        <a:t>3 oz. daily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r>
              <a:tr h="491150">
                <a:tc>
                  <a:txBody>
                    <a:bodyPr/>
                    <a:lstStyle/>
                    <a:p>
                      <a:pPr marL="0" marR="0" lvl="0" indent="0" algn="ctr" rtl="0">
                        <a:spcBef>
                          <a:spcPts val="0"/>
                        </a:spcBef>
                        <a:buSzPct val="25000"/>
                        <a:buNone/>
                      </a:pPr>
                      <a:r>
                        <a:rPr lang="en-US" sz="2000" b="1" u="none" strike="noStrike" cap="none">
                          <a:solidFill>
                            <a:srgbClr val="000000"/>
                          </a:solidFill>
                        </a:rPr>
                        <a:t>Boys 14-18</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c>
                  <a:txBody>
                    <a:bodyPr/>
                    <a:lstStyle/>
                    <a:p>
                      <a:pPr marL="0" marR="0" lvl="0" indent="0" algn="ctr" rtl="0">
                        <a:spcBef>
                          <a:spcPts val="0"/>
                        </a:spcBef>
                        <a:buSzPct val="25000"/>
                        <a:buNone/>
                      </a:pPr>
                      <a:r>
                        <a:rPr lang="en-US" sz="2000" b="1" u="none" strike="noStrike" cap="none">
                          <a:solidFill>
                            <a:srgbClr val="000000"/>
                          </a:solidFill>
                        </a:rPr>
                        <a:t>8 oz. daily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c>
                  <a:txBody>
                    <a:bodyPr/>
                    <a:lstStyle/>
                    <a:p>
                      <a:pPr marL="0" marR="0" lvl="0" indent="0" algn="ctr" rtl="0">
                        <a:spcBef>
                          <a:spcPts val="0"/>
                        </a:spcBef>
                        <a:buSzPct val="25000"/>
                        <a:buNone/>
                      </a:pPr>
                      <a:r>
                        <a:rPr lang="en-US" sz="2000" b="1" u="none" strike="noStrike" cap="none">
                          <a:solidFill>
                            <a:srgbClr val="000000"/>
                          </a:solidFill>
                        </a:rPr>
                        <a:t>4 oz. daily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r>
              <a:tr h="463025">
                <a:tc>
                  <a:txBody>
                    <a:bodyPr/>
                    <a:lstStyle/>
                    <a:p>
                      <a:pPr marL="0" marR="0" lvl="0" indent="0" algn="ctr" rtl="0">
                        <a:spcBef>
                          <a:spcPts val="0"/>
                        </a:spcBef>
                        <a:buSzPct val="25000"/>
                        <a:buNone/>
                      </a:pPr>
                      <a:r>
                        <a:rPr lang="en-US" sz="2000" b="1" u="none" strike="noStrike" cap="none">
                          <a:solidFill>
                            <a:srgbClr val="000000"/>
                          </a:solidFill>
                        </a:rPr>
                        <a:t> Girls 9-13</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5B8B7"/>
                    </a:solidFill>
                  </a:tcPr>
                </a:tc>
                <a:tc>
                  <a:txBody>
                    <a:bodyPr/>
                    <a:lstStyle/>
                    <a:p>
                      <a:pPr marL="0" marR="0" lvl="0" indent="0" algn="ctr" rtl="0">
                        <a:spcBef>
                          <a:spcPts val="0"/>
                        </a:spcBef>
                        <a:buSzPct val="25000"/>
                        <a:buNone/>
                      </a:pPr>
                      <a:r>
                        <a:rPr lang="en-US" sz="2000" b="1" u="none" strike="noStrike" cap="none">
                          <a:solidFill>
                            <a:srgbClr val="000000"/>
                          </a:solidFill>
                        </a:rPr>
                        <a:t>5 oz. daily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5B8B7"/>
                    </a:solidFill>
                  </a:tcPr>
                </a:tc>
                <a:tc>
                  <a:txBody>
                    <a:bodyPr/>
                    <a:lstStyle/>
                    <a:p>
                      <a:pPr marL="0" marR="0" lvl="0" indent="0" algn="ctr" rtl="0">
                        <a:spcBef>
                          <a:spcPts val="0"/>
                        </a:spcBef>
                        <a:buSzPct val="25000"/>
                        <a:buNone/>
                      </a:pPr>
                      <a:r>
                        <a:rPr lang="en-US" sz="2000" b="1" u="none" strike="noStrike" cap="none">
                          <a:solidFill>
                            <a:srgbClr val="000000"/>
                          </a:solidFill>
                        </a:rPr>
                        <a:t>2.5 oz. daily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5B8B7"/>
                    </a:solidFill>
                  </a:tcPr>
                </a:tc>
              </a:tr>
              <a:tr h="491150">
                <a:tc>
                  <a:txBody>
                    <a:bodyPr/>
                    <a:lstStyle/>
                    <a:p>
                      <a:pPr marL="0" marR="0" lvl="0" indent="0" algn="ctr" rtl="0">
                        <a:spcBef>
                          <a:spcPts val="0"/>
                        </a:spcBef>
                        <a:buSzPct val="25000"/>
                        <a:buNone/>
                      </a:pPr>
                      <a:r>
                        <a:rPr lang="en-US" sz="2000" b="1" u="none" strike="noStrike" cap="none">
                          <a:solidFill>
                            <a:srgbClr val="000000"/>
                          </a:solidFill>
                        </a:rPr>
                        <a:t>Girls 14-18</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5B8B7"/>
                    </a:solidFill>
                  </a:tcPr>
                </a:tc>
                <a:tc>
                  <a:txBody>
                    <a:bodyPr/>
                    <a:lstStyle/>
                    <a:p>
                      <a:pPr marL="0" marR="0" lvl="0" indent="0" algn="ctr" rtl="0">
                        <a:spcBef>
                          <a:spcPts val="0"/>
                        </a:spcBef>
                        <a:buSzPct val="25000"/>
                        <a:buNone/>
                      </a:pPr>
                      <a:r>
                        <a:rPr lang="en-US" sz="2000" b="1" u="none" strike="noStrike" cap="none">
                          <a:solidFill>
                            <a:srgbClr val="000000"/>
                          </a:solidFill>
                        </a:rPr>
                        <a:t>6 oz. daily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5B8B7"/>
                    </a:solidFill>
                  </a:tcPr>
                </a:tc>
                <a:tc>
                  <a:txBody>
                    <a:bodyPr/>
                    <a:lstStyle/>
                    <a:p>
                      <a:pPr marL="0" marR="0" lvl="0" indent="0" algn="ctr" rtl="0">
                        <a:spcBef>
                          <a:spcPts val="0"/>
                        </a:spcBef>
                        <a:buSzPct val="25000"/>
                        <a:buNone/>
                      </a:pPr>
                      <a:r>
                        <a:rPr lang="en-US" sz="2000" b="1" u="none" strike="noStrike" cap="none">
                          <a:solidFill>
                            <a:srgbClr val="000000"/>
                          </a:solidFill>
                        </a:rPr>
                        <a:t>3 oz. daily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5B8B7"/>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0CD47">
            <a:alpha val="45490"/>
          </a:srgbClr>
        </a:solidFill>
        <a:effectLst/>
      </p:bgPr>
    </p:bg>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76200" y="53975"/>
            <a:ext cx="8991600" cy="11652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sng" strike="noStrike" cap="none" dirty="0">
                <a:solidFill>
                  <a:schemeClr val="dk1"/>
                </a:solidFill>
                <a:latin typeface="Calibri"/>
                <a:ea typeface="Calibri"/>
                <a:cs typeface="Calibri"/>
                <a:sym typeface="Calibri"/>
              </a:rPr>
              <a:t>Dairy Group</a:t>
            </a:r>
          </a:p>
        </p:txBody>
      </p:sp>
      <p:sp>
        <p:nvSpPr>
          <p:cNvPr id="126" name="Shape 126"/>
          <p:cNvSpPr txBox="1">
            <a:spLocks noGrp="1"/>
          </p:cNvSpPr>
          <p:nvPr>
            <p:ph type="subTitle" idx="1"/>
          </p:nvPr>
        </p:nvSpPr>
        <p:spPr>
          <a:xfrm>
            <a:off x="152400" y="1143000"/>
            <a:ext cx="4495800" cy="5410200"/>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rgbClr val="000000"/>
              </a:buClr>
              <a:buSzPct val="98333"/>
              <a:buFont typeface="Arial"/>
              <a:buAutoNum type="arabicPeriod"/>
            </a:pPr>
            <a:r>
              <a:rPr lang="en-US" sz="2950" b="1" i="0" u="none" strike="noStrike" cap="none" dirty="0">
                <a:latin typeface="Calibri"/>
                <a:ea typeface="Calibri"/>
                <a:cs typeface="Calibri"/>
                <a:sym typeface="Calibri"/>
              </a:rPr>
              <a:t>Low-fat or fat-free dairy products have the same amount of calcium and other essential nutrients as whole milk, but less fat and calories.  </a:t>
            </a:r>
          </a:p>
          <a:p>
            <a:pPr marL="514350" marR="0" lvl="0" indent="-514350" algn="l" rtl="0">
              <a:spcBef>
                <a:spcPts val="590"/>
              </a:spcBef>
              <a:spcAft>
                <a:spcPts val="0"/>
              </a:spcAft>
              <a:buClr>
                <a:schemeClr val="dk1"/>
              </a:buClr>
              <a:buSzPct val="25000"/>
              <a:buFont typeface="Arial"/>
              <a:buNone/>
            </a:pPr>
            <a:r>
              <a:rPr lang="en-US" sz="2950" b="1" i="0" u="sng" strike="noStrike" cap="none" dirty="0">
                <a:latin typeface="Calibri"/>
                <a:ea typeface="Calibri"/>
                <a:cs typeface="Calibri"/>
                <a:sym typeface="Calibri"/>
              </a:rPr>
              <a:t>Key Consumer Message</a:t>
            </a:r>
            <a:r>
              <a:rPr lang="en-US" sz="2950" b="1" i="0" u="none" strike="noStrike" cap="none" dirty="0">
                <a:latin typeface="Calibri"/>
                <a:ea typeface="Calibri"/>
                <a:cs typeface="Calibri"/>
                <a:sym typeface="Calibri"/>
              </a:rPr>
              <a:t>:</a:t>
            </a:r>
          </a:p>
          <a:p>
            <a:pPr marL="514350" marR="0" lvl="0" indent="-514350" algn="l" rtl="0">
              <a:spcBef>
                <a:spcPts val="590"/>
              </a:spcBef>
              <a:spcAft>
                <a:spcPts val="0"/>
              </a:spcAft>
              <a:buClr>
                <a:schemeClr val="dk1"/>
              </a:buClr>
              <a:buSzPct val="25000"/>
              <a:buFont typeface="Arial"/>
              <a:buNone/>
            </a:pPr>
            <a:r>
              <a:rPr lang="en-US" sz="2950" b="1" i="0" u="none" strike="noStrike" cap="none" dirty="0">
                <a:latin typeface="Calibri"/>
                <a:ea typeface="Calibri"/>
                <a:cs typeface="Calibri"/>
                <a:sym typeface="Calibri"/>
              </a:rPr>
              <a:t>	Switch to low-fat or fat-free milk.  Get your calcium rich foods.</a:t>
            </a:r>
          </a:p>
        </p:txBody>
      </p:sp>
      <p:pic>
        <p:nvPicPr>
          <p:cNvPr id="127" name="Shape 127"/>
          <p:cNvPicPr preferRelativeResize="0"/>
          <p:nvPr/>
        </p:nvPicPr>
        <p:blipFill rotWithShape="1">
          <a:blip r:embed="rId3">
            <a:alphaModFix/>
          </a:blip>
          <a:srcRect/>
          <a:stretch/>
        </p:blipFill>
        <p:spPr>
          <a:xfrm>
            <a:off x="4800600" y="1295400"/>
            <a:ext cx="3962399" cy="3603625"/>
          </a:xfrm>
          <a:prstGeom prst="rect">
            <a:avLst/>
          </a:prstGeom>
          <a:noFill/>
          <a:ln>
            <a:noFill/>
          </a:ln>
        </p:spPr>
      </p:pic>
      <p:graphicFrame>
        <p:nvGraphicFramePr>
          <p:cNvPr id="128" name="Shape 128"/>
          <p:cNvGraphicFramePr/>
          <p:nvPr/>
        </p:nvGraphicFramePr>
        <p:xfrm>
          <a:off x="4648200" y="5130800"/>
          <a:ext cx="4267200" cy="1422400"/>
        </p:xfrm>
        <a:graphic>
          <a:graphicData uri="http://schemas.openxmlformats.org/drawingml/2006/table">
            <a:tbl>
              <a:tblPr firstRow="1" bandRow="1">
                <a:noFill/>
                <a:tableStyleId>{E2046600-57A4-4CF6-9181-4ED180036DF0}</a:tableStyleId>
              </a:tblPr>
              <a:tblGrid>
                <a:gridCol w="2133600"/>
                <a:gridCol w="2133600"/>
              </a:tblGrid>
              <a:tr h="711200">
                <a:tc>
                  <a:txBody>
                    <a:bodyPr/>
                    <a:lstStyle/>
                    <a:p>
                      <a:pPr marL="0" marR="0" lvl="0" indent="0" algn="ctr" rtl="0">
                        <a:spcBef>
                          <a:spcPts val="0"/>
                        </a:spcBef>
                        <a:buSzPct val="25000"/>
                        <a:buNone/>
                      </a:pPr>
                      <a:r>
                        <a:rPr lang="en-US" sz="3000" b="1" u="none" strike="noStrike" cap="none">
                          <a:solidFill>
                            <a:srgbClr val="000000"/>
                          </a:solidFill>
                        </a:rPr>
                        <a:t>Boys 9-18</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c>
                  <a:txBody>
                    <a:bodyPr/>
                    <a:lstStyle/>
                    <a:p>
                      <a:pPr marL="0" marR="0" lvl="0" indent="0" algn="ctr" rtl="0">
                        <a:spcBef>
                          <a:spcPts val="0"/>
                        </a:spcBef>
                        <a:buSzPct val="25000"/>
                        <a:buNone/>
                      </a:pPr>
                      <a:r>
                        <a:rPr lang="en-US" sz="3000" b="1" u="none" strike="noStrike" cap="none">
                          <a:solidFill>
                            <a:srgbClr val="000000"/>
                          </a:solidFill>
                        </a:rPr>
                        <a:t>3 c. daily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B7CCE4"/>
                    </a:solidFill>
                  </a:tcPr>
                </a:tc>
              </a:tr>
              <a:tr h="711200">
                <a:tc>
                  <a:txBody>
                    <a:bodyPr/>
                    <a:lstStyle/>
                    <a:p>
                      <a:pPr marL="0" marR="0" lvl="0" indent="0" algn="ctr" rtl="0">
                        <a:spcBef>
                          <a:spcPts val="0"/>
                        </a:spcBef>
                        <a:buSzPct val="25000"/>
                        <a:buNone/>
                      </a:pPr>
                      <a:r>
                        <a:rPr lang="en-US" sz="3000" b="1" u="none" strike="noStrike" cap="none">
                          <a:solidFill>
                            <a:srgbClr val="000000"/>
                          </a:solidFill>
                        </a:rPr>
                        <a:t>Girls 9-18</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5B8B7"/>
                    </a:solidFill>
                  </a:tcPr>
                </a:tc>
                <a:tc>
                  <a:txBody>
                    <a:bodyPr/>
                    <a:lstStyle/>
                    <a:p>
                      <a:pPr marL="0" marR="0" lvl="0" indent="0" algn="ctr" rtl="0">
                        <a:spcBef>
                          <a:spcPts val="0"/>
                        </a:spcBef>
                        <a:buSzPct val="25000"/>
                        <a:buNone/>
                      </a:pPr>
                      <a:r>
                        <a:rPr lang="en-US" sz="3000" b="1" u="none" strike="noStrike" cap="none">
                          <a:solidFill>
                            <a:srgbClr val="000000"/>
                          </a:solidFill>
                        </a:rPr>
                        <a:t>3 c. daily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5B8B7"/>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76200" y="53975"/>
            <a:ext cx="8991600" cy="11652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sng" strike="noStrike" cap="none" dirty="0" smtClean="0">
                <a:solidFill>
                  <a:schemeClr val="dk1"/>
                </a:solidFill>
                <a:latin typeface="Calibri"/>
                <a:ea typeface="Calibri"/>
                <a:cs typeface="Calibri"/>
                <a:sym typeface="Calibri"/>
              </a:rPr>
              <a:t>Fats</a:t>
            </a:r>
            <a:endParaRPr lang="en-US" sz="6000" b="1" i="0" u="sng" strike="noStrike" cap="none" dirty="0">
              <a:solidFill>
                <a:schemeClr val="dk1"/>
              </a:solidFill>
              <a:latin typeface="Calibri"/>
              <a:ea typeface="Calibri"/>
              <a:cs typeface="Calibri"/>
              <a:sym typeface="Calibri"/>
            </a:endParaRPr>
          </a:p>
        </p:txBody>
      </p:sp>
      <p:sp>
        <p:nvSpPr>
          <p:cNvPr id="126" name="Shape 126"/>
          <p:cNvSpPr txBox="1">
            <a:spLocks noGrp="1"/>
          </p:cNvSpPr>
          <p:nvPr>
            <p:ph type="subTitle" idx="1"/>
          </p:nvPr>
        </p:nvSpPr>
        <p:spPr>
          <a:xfrm>
            <a:off x="152400" y="1143000"/>
            <a:ext cx="4495800" cy="5410200"/>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rgbClr val="000000"/>
              </a:buClr>
              <a:buSzPct val="98333"/>
              <a:buFont typeface="Arial"/>
              <a:buAutoNum type="arabicPeriod"/>
            </a:pPr>
            <a:r>
              <a:rPr lang="en-US" sz="2950" b="1" i="0" u="none" strike="noStrike" cap="none" dirty="0" smtClean="0">
                <a:latin typeface="Calibri"/>
                <a:ea typeface="Calibri"/>
                <a:cs typeface="Calibri"/>
                <a:sym typeface="Calibri"/>
              </a:rPr>
              <a:t>Insulate body and stores energy.   Transports Vitamins and adds flavor to foods. </a:t>
            </a:r>
            <a:endParaRPr lang="en-US" sz="2950" b="1" i="0" u="none" strike="noStrike" cap="none" dirty="0">
              <a:latin typeface="Calibri"/>
              <a:ea typeface="Calibri"/>
              <a:cs typeface="Calibri"/>
              <a:sym typeface="Calibri"/>
            </a:endParaRPr>
          </a:p>
          <a:p>
            <a:pPr marL="514350" marR="0" lvl="0" indent="-514350" algn="l" rtl="0">
              <a:spcBef>
                <a:spcPts val="590"/>
              </a:spcBef>
              <a:spcAft>
                <a:spcPts val="0"/>
              </a:spcAft>
              <a:buClr>
                <a:schemeClr val="dk1"/>
              </a:buClr>
              <a:buSzPct val="25000"/>
              <a:buFont typeface="Arial"/>
              <a:buNone/>
            </a:pPr>
            <a:r>
              <a:rPr lang="en-US" sz="2950" b="1" i="0" u="sng" strike="noStrike" cap="none" dirty="0">
                <a:latin typeface="Calibri"/>
                <a:ea typeface="Calibri"/>
                <a:cs typeface="Calibri"/>
                <a:sym typeface="Calibri"/>
              </a:rPr>
              <a:t>Key Consumer Message</a:t>
            </a:r>
            <a:r>
              <a:rPr lang="en-US" sz="2950" b="1" i="0" u="none" strike="noStrike" cap="none" dirty="0" smtClean="0">
                <a:latin typeface="Calibri"/>
                <a:ea typeface="Calibri"/>
                <a:cs typeface="Calibri"/>
                <a:sym typeface="Calibri"/>
              </a:rPr>
              <a:t>:</a:t>
            </a:r>
          </a:p>
          <a:p>
            <a:pPr marL="514350" marR="0" lvl="0" indent="-514350" algn="l" rtl="0">
              <a:spcBef>
                <a:spcPts val="590"/>
              </a:spcBef>
              <a:spcAft>
                <a:spcPts val="0"/>
              </a:spcAft>
              <a:buClr>
                <a:schemeClr val="dk1"/>
              </a:buClr>
              <a:buSzPct val="25000"/>
              <a:buFont typeface="Arial"/>
              <a:buNone/>
            </a:pPr>
            <a:r>
              <a:rPr lang="en-US" sz="2950" b="1" dirty="0" smtClean="0">
                <a:latin typeface="Calibri"/>
                <a:ea typeface="Calibri"/>
                <a:cs typeface="Calibri"/>
                <a:sym typeface="Calibri"/>
              </a:rPr>
              <a:t>Eat only 20-30% of your total calorie intake. </a:t>
            </a:r>
            <a:endParaRPr lang="en-US" sz="2950" b="1" i="0" u="none" strike="noStrike" cap="none" dirty="0">
              <a:latin typeface="Calibri"/>
              <a:ea typeface="Calibri"/>
              <a:cs typeface="Calibri"/>
              <a:sym typeface="Calibri"/>
            </a:endParaRPr>
          </a:p>
        </p:txBody>
      </p:sp>
      <p:pic>
        <p:nvPicPr>
          <p:cNvPr id="127" name="Shape 127"/>
          <p:cNvPicPr preferRelativeResize="0"/>
          <p:nvPr/>
        </p:nvPicPr>
        <p:blipFill rotWithShape="1">
          <a:blip r:embed="rId3">
            <a:alphaModFix/>
          </a:blip>
          <a:srcRect/>
          <a:stretch/>
        </p:blipFill>
        <p:spPr>
          <a:xfrm>
            <a:off x="4800600" y="1295400"/>
            <a:ext cx="3962399" cy="3603625"/>
          </a:xfrm>
          <a:prstGeom prst="rect">
            <a:avLst/>
          </a:prstGeom>
          <a:noFill/>
          <a:ln>
            <a:noFill/>
          </a:ln>
        </p:spPr>
      </p:pic>
    </p:spTree>
    <p:extLst>
      <p:ext uri="{BB962C8B-B14F-4D97-AF65-F5344CB8AC3E}">
        <p14:creationId xmlns:p14="http://schemas.microsoft.com/office/powerpoint/2010/main" val="3602794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685800" y="2130425"/>
            <a:ext cx="7772400" cy="1470000"/>
          </a:xfrm>
          <a:prstGeom prst="rect">
            <a:avLst/>
          </a:prstGeom>
        </p:spPr>
        <p:txBody>
          <a:bodyPr lIns="91425" tIns="91425" rIns="91425" bIns="91425" anchor="ctr" anchorCtr="0">
            <a:noAutofit/>
          </a:bodyPr>
          <a:lstStyle/>
          <a:p>
            <a:pPr lvl="0">
              <a:spcBef>
                <a:spcPts val="0"/>
              </a:spcBef>
              <a:buNone/>
            </a:pPr>
            <a:endParaRPr/>
          </a:p>
        </p:txBody>
      </p:sp>
      <p:sp>
        <p:nvSpPr>
          <p:cNvPr id="135" name="Shape 135"/>
          <p:cNvSpPr txBox="1">
            <a:spLocks noGrp="1"/>
          </p:cNvSpPr>
          <p:nvPr>
            <p:ph type="subTitle" idx="1"/>
          </p:nvPr>
        </p:nvSpPr>
        <p:spPr>
          <a:xfrm>
            <a:off x="1371600" y="3886200"/>
            <a:ext cx="6400799" cy="1752600"/>
          </a:xfrm>
          <a:prstGeom prst="rect">
            <a:avLst/>
          </a:prstGeom>
        </p:spPr>
        <p:txBody>
          <a:bodyPr lIns="91425" tIns="91425" rIns="91425" bIns="91425" anchor="t" anchorCtr="0">
            <a:noAutofit/>
          </a:bodyPr>
          <a:lstStyle/>
          <a:p>
            <a:pPr lvl="0">
              <a:spcBef>
                <a:spcPts val="0"/>
              </a:spcBef>
              <a:buNone/>
            </a:pPr>
            <a:endParaRPr/>
          </a:p>
        </p:txBody>
      </p:sp>
      <p:sp>
        <p:nvSpPr>
          <p:cNvPr id="136" name="Shape 136" descr="Learn how to control your eating by setting up a plate to give you proper portions of each food group. For more health tips and recipes, visit http://www.sharp.com/nutrition/index.cfm" title="Healthy Eating - Portion Control">
            <a:hlinkClick r:id="rId3"/>
          </p:cNvPr>
          <p:cNvSpPr/>
          <p:nvPr/>
        </p:nvSpPr>
        <p:spPr>
          <a:xfrm>
            <a:off x="1060375" y="1269550"/>
            <a:ext cx="7175649" cy="5381750"/>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1304</Words>
  <Application>Microsoft Macintosh PowerPoint</Application>
  <PresentationFormat>On-screen Show (4:3)</PresentationFormat>
  <Paragraphs>130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Fruits Group</vt:lpstr>
      <vt:lpstr>Vegetables Group</vt:lpstr>
      <vt:lpstr>Protein Group</vt:lpstr>
      <vt:lpstr>Grains Group</vt:lpstr>
      <vt:lpstr>Dairy Group</vt:lpstr>
      <vt:lpstr>Fats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Fruits Group</dc:title>
  <cp:lastModifiedBy>Susie Lowe</cp:lastModifiedBy>
  <cp:revision>1</cp:revision>
  <dcterms:modified xsi:type="dcterms:W3CDTF">2017-09-15T14:29:52Z</dcterms:modified>
</cp:coreProperties>
</file>