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57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27272"/>
              <a:buChar char="●"/>
              <a:defRPr sz="1100"/>
            </a:lvl1pPr>
            <a:lvl2pPr lvl="1">
              <a:spcBef>
                <a:spcPts val="0"/>
              </a:spcBef>
              <a:buSzPct val="127272"/>
              <a:buChar char="○"/>
              <a:defRPr sz="1100"/>
            </a:lvl2pPr>
            <a:lvl3pPr lvl="2">
              <a:spcBef>
                <a:spcPts val="0"/>
              </a:spcBef>
              <a:buSzPct val="127272"/>
              <a:buChar char="■"/>
              <a:defRPr sz="1100"/>
            </a:lvl3pPr>
            <a:lvl4pPr lvl="3">
              <a:spcBef>
                <a:spcPts val="0"/>
              </a:spcBef>
              <a:buSzPct val="127272"/>
              <a:buChar char="●"/>
              <a:defRPr sz="1100"/>
            </a:lvl4pPr>
            <a:lvl5pPr lvl="4">
              <a:spcBef>
                <a:spcPts val="0"/>
              </a:spcBef>
              <a:buSzPct val="127272"/>
              <a:buChar char="○"/>
              <a:defRPr sz="1100"/>
            </a:lvl5pPr>
            <a:lvl6pPr lvl="5">
              <a:spcBef>
                <a:spcPts val="0"/>
              </a:spcBef>
              <a:buSzPct val="127272"/>
              <a:buChar char="■"/>
              <a:defRPr sz="1100"/>
            </a:lvl6pPr>
            <a:lvl7pPr lvl="6">
              <a:spcBef>
                <a:spcPts val="0"/>
              </a:spcBef>
              <a:buSzPct val="127272"/>
              <a:buChar char="●"/>
              <a:defRPr sz="1100"/>
            </a:lvl7pPr>
            <a:lvl8pPr lvl="7">
              <a:spcBef>
                <a:spcPts val="0"/>
              </a:spcBef>
              <a:buSzPct val="127272"/>
              <a:buChar char="○"/>
              <a:defRPr sz="1100"/>
            </a:lvl8pPr>
            <a:lvl9pPr lvl="8">
              <a:spcBef>
                <a:spcPts val="0"/>
              </a:spcBef>
              <a:buSzPct val="127272"/>
              <a:buChar char="■"/>
              <a:defRPr sz="1100"/>
            </a:lvl9pPr>
          </a:lstStyle>
          <a:p>
            <a:endParaRPr/>
          </a:p>
        </p:txBody>
      </p:sp>
    </p:spTree>
    <p:extLst>
      <p:ext uri="{BB962C8B-B14F-4D97-AF65-F5344CB8AC3E}">
        <p14:creationId xmlns:p14="http://schemas.microsoft.com/office/powerpoint/2010/main" val="220445553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wrap="square"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wrap="square"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wrap="square"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wrap="square"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wrap="square"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Playfair Display"/>
              <a:buChar char="●"/>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9"/>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Mouth/Esophagus </a:t>
            </a:r>
            <a:r>
              <a:rPr lang="en" sz="1800"/>
              <a:t>(esophagus: carries food and saliva from mouth to stomach)</a:t>
            </a:r>
          </a:p>
        </p:txBody>
      </p:sp>
      <p:sp>
        <p:nvSpPr>
          <p:cNvPr id="59" name="Shape 59"/>
          <p:cNvSpPr txBox="1">
            <a:spLocks noGrp="1"/>
          </p:cNvSpPr>
          <p:nvPr>
            <p:ph type="body" idx="1"/>
          </p:nvPr>
        </p:nvSpPr>
        <p:spPr>
          <a:xfrm>
            <a:off x="311700" y="1234075"/>
            <a:ext cx="8520600" cy="3334800"/>
          </a:xfrm>
          <a:prstGeom prst="rect">
            <a:avLst/>
          </a:prstGeom>
        </p:spPr>
        <p:txBody>
          <a:bodyPr wrap="square" lIns="91425" tIns="91425" rIns="91425" bIns="91425" anchor="t" anchorCtr="0">
            <a:noAutofit/>
          </a:bodyPr>
          <a:lstStyle/>
          <a:p>
            <a:pPr lvl="0" rtl="0">
              <a:spcBef>
                <a:spcPts val="0"/>
              </a:spcBef>
              <a:buNone/>
            </a:pPr>
            <a:r>
              <a:rPr lang="en"/>
              <a:t>Inflammation of the tongue and mouth</a:t>
            </a:r>
          </a:p>
          <a:p>
            <a:pPr lvl="0" rtl="0">
              <a:spcBef>
                <a:spcPts val="0"/>
              </a:spcBef>
              <a:buNone/>
            </a:pPr>
            <a:r>
              <a:rPr lang="en"/>
              <a:t>Damage to the salivary glands</a:t>
            </a:r>
          </a:p>
          <a:p>
            <a:pPr lvl="0" rtl="0">
              <a:spcBef>
                <a:spcPts val="0"/>
              </a:spcBef>
              <a:buNone/>
            </a:pPr>
            <a:r>
              <a:rPr lang="en"/>
              <a:t>Increased tooth decay, gum disease, and tooth loss</a:t>
            </a:r>
          </a:p>
          <a:p>
            <a:pPr lvl="0" rtl="0">
              <a:spcBef>
                <a:spcPts val="0"/>
              </a:spcBef>
              <a:buNone/>
            </a:pPr>
            <a:r>
              <a:rPr lang="en"/>
              <a:t>Mouth cancer</a:t>
            </a:r>
          </a:p>
          <a:p>
            <a:pPr lvl="0">
              <a:spcBef>
                <a:spcPts val="0"/>
              </a:spcBef>
              <a:buNone/>
            </a:pPr>
            <a:r>
              <a:rPr lang="en"/>
              <a:t>Heartburn</a:t>
            </a:r>
          </a:p>
        </p:txBody>
      </p:sp>
      <p:pic>
        <p:nvPicPr>
          <p:cNvPr id="60" name="Shape 60"/>
          <p:cNvPicPr preferRelativeResize="0"/>
          <p:nvPr/>
        </p:nvPicPr>
        <p:blipFill>
          <a:blip r:embed="rId3">
            <a:alphaModFix/>
          </a:blip>
          <a:stretch>
            <a:fillRect/>
          </a:stretch>
        </p:blipFill>
        <p:spPr>
          <a:xfrm rot="1079821">
            <a:off x="2934550" y="3045850"/>
            <a:ext cx="2800350" cy="1638300"/>
          </a:xfrm>
          <a:prstGeom prst="rect">
            <a:avLst/>
          </a:prstGeom>
          <a:noFill/>
          <a:ln>
            <a:noFill/>
          </a:ln>
        </p:spPr>
      </p:pic>
      <p:pic>
        <p:nvPicPr>
          <p:cNvPr id="61" name="Shape 61"/>
          <p:cNvPicPr preferRelativeResize="0"/>
          <p:nvPr/>
        </p:nvPicPr>
        <p:blipFill>
          <a:blip r:embed="rId4">
            <a:alphaModFix/>
          </a:blip>
          <a:stretch>
            <a:fillRect/>
          </a:stretch>
        </p:blipFill>
        <p:spPr>
          <a:xfrm>
            <a:off x="6173200" y="1774200"/>
            <a:ext cx="2857500" cy="3295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Liver </a:t>
            </a:r>
            <a:r>
              <a:rPr lang="en" sz="2000"/>
              <a:t>(filters and cleans the blood)</a:t>
            </a:r>
          </a:p>
        </p:txBody>
      </p:sp>
      <p:sp>
        <p:nvSpPr>
          <p:cNvPr id="67" name="Shape 67"/>
          <p:cNvSpPr txBox="1">
            <a:spLocks noGrp="1"/>
          </p:cNvSpPr>
          <p:nvPr>
            <p:ph type="body" idx="1"/>
          </p:nvPr>
        </p:nvSpPr>
        <p:spPr>
          <a:xfrm>
            <a:off x="311700" y="966275"/>
            <a:ext cx="5710200" cy="2168700"/>
          </a:xfrm>
          <a:prstGeom prst="rect">
            <a:avLst/>
          </a:prstGeom>
        </p:spPr>
        <p:txBody>
          <a:bodyPr wrap="square" lIns="91425" tIns="91425" rIns="91425" bIns="91425" anchor="t" anchorCtr="0">
            <a:noAutofit/>
          </a:bodyPr>
          <a:lstStyle/>
          <a:p>
            <a:pPr lvl="0" rtl="0">
              <a:spcBef>
                <a:spcPts val="0"/>
              </a:spcBef>
              <a:buNone/>
            </a:pPr>
            <a:r>
              <a:rPr lang="en" sz="1600"/>
              <a:t>The liver is the organ that takes the most abuse from alcohol consumption.</a:t>
            </a:r>
          </a:p>
          <a:p>
            <a:pPr lvl="0" rtl="0">
              <a:spcBef>
                <a:spcPts val="0"/>
              </a:spcBef>
              <a:buNone/>
            </a:pPr>
            <a:r>
              <a:rPr lang="en" sz="1600" b="1" u="sng"/>
              <a:t>FATTY LIVER</a:t>
            </a:r>
            <a:r>
              <a:rPr lang="en" sz="1600"/>
              <a:t>: Liver cells are turned into fat cells.  This may be reversed with the abstinence of alcohol.  This condition can lead to death if alcohol consumption is not reduced or stopped.</a:t>
            </a:r>
          </a:p>
          <a:p>
            <a:pPr lvl="0">
              <a:spcBef>
                <a:spcPts val="0"/>
              </a:spcBef>
              <a:buNone/>
            </a:pPr>
            <a:endParaRPr sz="1600"/>
          </a:p>
        </p:txBody>
      </p:sp>
      <p:pic>
        <p:nvPicPr>
          <p:cNvPr id="68" name="Shape 68"/>
          <p:cNvPicPr preferRelativeResize="0"/>
          <p:nvPr/>
        </p:nvPicPr>
        <p:blipFill>
          <a:blip r:embed="rId3">
            <a:alphaModFix/>
          </a:blip>
          <a:stretch>
            <a:fillRect/>
          </a:stretch>
        </p:blipFill>
        <p:spPr>
          <a:xfrm>
            <a:off x="6087300" y="655620"/>
            <a:ext cx="2825375" cy="2480700"/>
          </a:xfrm>
          <a:prstGeom prst="rect">
            <a:avLst/>
          </a:prstGeom>
          <a:noFill/>
          <a:ln>
            <a:noFill/>
          </a:ln>
        </p:spPr>
      </p:pic>
      <p:sp>
        <p:nvSpPr>
          <p:cNvPr id="69" name="Shape 69"/>
          <p:cNvSpPr txBox="1"/>
          <p:nvPr/>
        </p:nvSpPr>
        <p:spPr>
          <a:xfrm>
            <a:off x="364800" y="3202575"/>
            <a:ext cx="8414400" cy="1788900"/>
          </a:xfrm>
          <a:prstGeom prst="rect">
            <a:avLst/>
          </a:prstGeom>
          <a:noFill/>
          <a:ln>
            <a:noFill/>
          </a:ln>
        </p:spPr>
        <p:txBody>
          <a:bodyPr wrap="square" lIns="91425" tIns="91425" rIns="91425" bIns="91425" anchor="t" anchorCtr="0">
            <a:noAutofit/>
          </a:bodyPr>
          <a:lstStyle/>
          <a:p>
            <a:pPr lvl="0" rtl="0">
              <a:lnSpc>
                <a:spcPct val="115000"/>
              </a:lnSpc>
              <a:spcBef>
                <a:spcPts val="0"/>
              </a:spcBef>
              <a:spcAft>
                <a:spcPts val="1600"/>
              </a:spcAft>
              <a:buClr>
                <a:schemeClr val="dk2"/>
              </a:buClr>
              <a:buSzPct val="68750"/>
              <a:buFont typeface="Arial"/>
              <a:buNone/>
            </a:pPr>
            <a:r>
              <a:rPr lang="en" sz="1600" b="1" u="sng">
                <a:solidFill>
                  <a:schemeClr val="dk2"/>
                </a:solidFill>
                <a:latin typeface="Playfair Display"/>
                <a:ea typeface="Playfair Display"/>
                <a:cs typeface="Playfair Display"/>
                <a:sym typeface="Playfair Display"/>
              </a:rPr>
              <a:t>CIRRHOSIS</a:t>
            </a:r>
            <a:r>
              <a:rPr lang="en" sz="1600">
                <a:solidFill>
                  <a:schemeClr val="dk2"/>
                </a:solidFill>
                <a:latin typeface="Playfair Display"/>
                <a:ea typeface="Playfair Display"/>
                <a:cs typeface="Playfair Display"/>
                <a:sym typeface="Playfair Display"/>
              </a:rPr>
              <a:t>: The most serious form of alcoholic liver disease that occurs when the cells of the liver are damaged and can’t repair themselves.</a:t>
            </a:r>
          </a:p>
          <a:p>
            <a:pPr lvl="0" indent="387350" rtl="0">
              <a:lnSpc>
                <a:spcPct val="115000"/>
              </a:lnSpc>
              <a:spcBef>
                <a:spcPts val="0"/>
              </a:spcBef>
              <a:spcAft>
                <a:spcPts val="1600"/>
              </a:spcAft>
              <a:buClr>
                <a:schemeClr val="dk2"/>
              </a:buClr>
              <a:buSzPct val="68750"/>
              <a:buFont typeface="Arial"/>
              <a:buNone/>
            </a:pPr>
            <a:r>
              <a:rPr lang="en" sz="1600">
                <a:solidFill>
                  <a:schemeClr val="dk2"/>
                </a:solidFill>
                <a:latin typeface="Playfair Display"/>
                <a:ea typeface="Playfair Display"/>
                <a:cs typeface="Playfair Display"/>
                <a:sym typeface="Playfair Display"/>
              </a:rPr>
              <a:t>Live cells die-&gt;-&gt;Scar tissue forms-&gt;-&gt;Blood can’t flow through the liver</a:t>
            </a:r>
          </a:p>
          <a:p>
            <a:pPr lvl="0" rtl="0">
              <a:lnSpc>
                <a:spcPct val="115000"/>
              </a:lnSpc>
              <a:spcBef>
                <a:spcPts val="0"/>
              </a:spcBef>
              <a:spcAft>
                <a:spcPts val="1600"/>
              </a:spcAft>
              <a:buClr>
                <a:schemeClr val="dk2"/>
              </a:buClr>
              <a:buSzPct val="68750"/>
              <a:buFont typeface="Arial"/>
              <a:buNone/>
            </a:pPr>
            <a:r>
              <a:rPr lang="en" sz="1600">
                <a:solidFill>
                  <a:schemeClr val="dk2"/>
                </a:solidFill>
                <a:latin typeface="Playfair Display"/>
                <a:ea typeface="Playfair Display"/>
                <a:cs typeface="Playfair Display"/>
                <a:sym typeface="Playfair Display"/>
              </a:rPr>
              <a:t>Once liver cells have been damaged, nothing can be done to repair the liver.</a:t>
            </a:r>
          </a:p>
          <a:p>
            <a:pPr lvl="0" rtl="0">
              <a:lnSpc>
                <a:spcPct val="115000"/>
              </a:lnSpc>
              <a:spcBef>
                <a:spcPts val="0"/>
              </a:spcBef>
              <a:spcAft>
                <a:spcPts val="1600"/>
              </a:spcAft>
              <a:buClr>
                <a:schemeClr val="dk2"/>
              </a:buClr>
              <a:buSzPct val="61111"/>
              <a:buFont typeface="Arial"/>
              <a:buNone/>
            </a:pPr>
            <a:endParaRPr sz="1800">
              <a:solidFill>
                <a:schemeClr val="dk2"/>
              </a:solidFill>
              <a:latin typeface="Playfair Display"/>
              <a:ea typeface="Playfair Display"/>
              <a:cs typeface="Playfair Display"/>
              <a:sym typeface="Playfair Display"/>
            </a:endParaRP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Brain</a:t>
            </a:r>
          </a:p>
        </p:txBody>
      </p:sp>
      <p:sp>
        <p:nvSpPr>
          <p:cNvPr id="75" name="Shape 75"/>
          <p:cNvSpPr txBox="1">
            <a:spLocks noGrp="1"/>
          </p:cNvSpPr>
          <p:nvPr>
            <p:ph type="body" idx="1"/>
          </p:nvPr>
        </p:nvSpPr>
        <p:spPr>
          <a:xfrm>
            <a:off x="311700" y="1076000"/>
            <a:ext cx="6049800" cy="3977700"/>
          </a:xfrm>
          <a:prstGeom prst="rect">
            <a:avLst/>
          </a:prstGeom>
        </p:spPr>
        <p:txBody>
          <a:bodyPr wrap="square" lIns="91425" tIns="91425" rIns="91425" bIns="91425" anchor="t" anchorCtr="0">
            <a:noAutofit/>
          </a:bodyPr>
          <a:lstStyle/>
          <a:p>
            <a:pPr lvl="0" rtl="0">
              <a:spcBef>
                <a:spcPts val="0"/>
              </a:spcBef>
              <a:buNone/>
            </a:pPr>
            <a:r>
              <a:rPr lang="en" sz="1600"/>
              <a:t>Alcohol can be very destructive by causing damage to multiple areas of the brain. </a:t>
            </a:r>
          </a:p>
          <a:p>
            <a:pPr lvl="0" rtl="0">
              <a:spcBef>
                <a:spcPts val="0"/>
              </a:spcBef>
              <a:buNone/>
            </a:pPr>
            <a:r>
              <a:rPr lang="en" sz="1600"/>
              <a:t>Damage to the brain’s neurotransmitters (chemicals that communicate information throughout the brain and body) can result in behavioral and mood changes such as depression, anxiety, memory loss, and seizures.</a:t>
            </a:r>
          </a:p>
          <a:p>
            <a:pPr lvl="0" rtl="0">
              <a:spcBef>
                <a:spcPts val="0"/>
              </a:spcBef>
              <a:buNone/>
            </a:pPr>
            <a:r>
              <a:rPr lang="en" sz="1600"/>
              <a:t>Alcoholism combined with poor nutrition can cause </a:t>
            </a:r>
            <a:r>
              <a:rPr lang="en" sz="1600" b="1" u="sng"/>
              <a:t>WERNECKE-KORSAKOFF SYNDROME (WET BRAIN)</a:t>
            </a:r>
            <a:r>
              <a:rPr lang="en" sz="1600"/>
              <a:t>.  Alcoholics with “</a:t>
            </a:r>
            <a:r>
              <a:rPr lang="en" sz="1600" b="1" u="sng"/>
              <a:t>WET BRAIN</a:t>
            </a:r>
            <a:r>
              <a:rPr lang="en" sz="1600"/>
              <a:t>” experience depression, memory loss, confusion, hallucinations, loss of muscle coordination, and difficulty forming new memories.</a:t>
            </a:r>
          </a:p>
          <a:p>
            <a:pPr lvl="0">
              <a:spcBef>
                <a:spcPts val="0"/>
              </a:spcBef>
              <a:buNone/>
            </a:pPr>
            <a:endParaRPr/>
          </a:p>
        </p:txBody>
      </p:sp>
      <p:pic>
        <p:nvPicPr>
          <p:cNvPr id="76" name="Shape 76"/>
          <p:cNvPicPr preferRelativeResize="0"/>
          <p:nvPr/>
        </p:nvPicPr>
        <p:blipFill>
          <a:blip r:embed="rId3">
            <a:alphaModFix/>
          </a:blip>
          <a:stretch>
            <a:fillRect/>
          </a:stretch>
        </p:blipFill>
        <p:spPr>
          <a:xfrm>
            <a:off x="6195851" y="1519576"/>
            <a:ext cx="2842125" cy="2275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Heart</a:t>
            </a:r>
          </a:p>
        </p:txBody>
      </p:sp>
      <p:sp>
        <p:nvSpPr>
          <p:cNvPr id="82" name="Shape 82"/>
          <p:cNvSpPr txBox="1">
            <a:spLocks noGrp="1"/>
          </p:cNvSpPr>
          <p:nvPr>
            <p:ph type="body" idx="1"/>
          </p:nvPr>
        </p:nvSpPr>
        <p:spPr>
          <a:xfrm>
            <a:off x="295925" y="1029125"/>
            <a:ext cx="5482200" cy="3755700"/>
          </a:xfrm>
          <a:prstGeom prst="rect">
            <a:avLst/>
          </a:prstGeom>
        </p:spPr>
        <p:txBody>
          <a:bodyPr wrap="square" lIns="91425" tIns="91425" rIns="91425" bIns="91425" anchor="t" anchorCtr="0">
            <a:noAutofit/>
          </a:bodyPr>
          <a:lstStyle/>
          <a:p>
            <a:pPr lvl="0" rtl="0">
              <a:spcBef>
                <a:spcPts val="0"/>
              </a:spcBef>
              <a:buNone/>
            </a:pPr>
            <a:r>
              <a:rPr lang="en"/>
              <a:t>Over time, too much alcohol begins to weaken the heart muscles which can negatively affect blood flow.</a:t>
            </a:r>
          </a:p>
          <a:p>
            <a:pPr lvl="0" rtl="0">
              <a:spcBef>
                <a:spcPts val="0"/>
              </a:spcBef>
              <a:buNone/>
            </a:pPr>
            <a:r>
              <a:rPr lang="en"/>
              <a:t>A common condition of alcoholics is </a:t>
            </a:r>
            <a:r>
              <a:rPr lang="en" b="1" u="sng"/>
              <a:t>CARDIOMYOPATHY</a:t>
            </a:r>
            <a:r>
              <a:rPr lang="en"/>
              <a:t>.  This is where the heart stretches and droops.  Some symptoms may be shortness of breath, irregular heartbeat, fatigue, enlarged liver, and persistent cough.</a:t>
            </a:r>
          </a:p>
          <a:p>
            <a:pPr lvl="0">
              <a:spcBef>
                <a:spcPts val="0"/>
              </a:spcBef>
              <a:buNone/>
            </a:pPr>
            <a:r>
              <a:rPr lang="en"/>
              <a:t>Alcohol also increases the risk of heart attack, stroke, and high blood pressure.</a:t>
            </a:r>
          </a:p>
        </p:txBody>
      </p:sp>
      <p:pic>
        <p:nvPicPr>
          <p:cNvPr id="83" name="Shape 83"/>
          <p:cNvPicPr preferRelativeResize="0"/>
          <p:nvPr/>
        </p:nvPicPr>
        <p:blipFill>
          <a:blip r:embed="rId3">
            <a:alphaModFix/>
          </a:blip>
          <a:stretch>
            <a:fillRect/>
          </a:stretch>
        </p:blipFill>
        <p:spPr>
          <a:xfrm>
            <a:off x="5919929" y="1327600"/>
            <a:ext cx="2740250" cy="2728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Pancreas </a:t>
            </a:r>
            <a:r>
              <a:rPr lang="en" sz="2000"/>
              <a:t>(aids in the breakdown of food and produces and secretes insulin in order to control glucose levels)</a:t>
            </a:r>
          </a:p>
        </p:txBody>
      </p:sp>
      <p:sp>
        <p:nvSpPr>
          <p:cNvPr id="89" name="Shape 89"/>
          <p:cNvSpPr txBox="1">
            <a:spLocks noGrp="1"/>
          </p:cNvSpPr>
          <p:nvPr>
            <p:ph type="body" idx="1"/>
          </p:nvPr>
        </p:nvSpPr>
        <p:spPr>
          <a:xfrm>
            <a:off x="311700" y="1615075"/>
            <a:ext cx="4855500" cy="3334800"/>
          </a:xfrm>
          <a:prstGeom prst="rect">
            <a:avLst/>
          </a:prstGeom>
        </p:spPr>
        <p:txBody>
          <a:bodyPr wrap="square" lIns="91425" tIns="91425" rIns="91425" bIns="91425" anchor="t" anchorCtr="0">
            <a:noAutofit/>
          </a:bodyPr>
          <a:lstStyle/>
          <a:p>
            <a:pPr lvl="0">
              <a:spcBef>
                <a:spcPts val="0"/>
              </a:spcBef>
              <a:buNone/>
            </a:pPr>
            <a:r>
              <a:rPr lang="en" b="1" u="sng"/>
              <a:t>PANCREATITIS</a:t>
            </a:r>
            <a:r>
              <a:rPr lang="en"/>
              <a:t>: Inflammation of the pancreas.  Symptoms include abdominal pain, nausea, or vomiting, increased heart rate, diarrhea, and fever.  Can also cause chronic pancreatitis which slowly deteriorates the pancreas, leading to diabetes or even death.</a:t>
            </a:r>
          </a:p>
        </p:txBody>
      </p:sp>
      <p:pic>
        <p:nvPicPr>
          <p:cNvPr id="90" name="Shape 90"/>
          <p:cNvPicPr preferRelativeResize="0"/>
          <p:nvPr/>
        </p:nvPicPr>
        <p:blipFill>
          <a:blip r:embed="rId3">
            <a:alphaModFix/>
          </a:blip>
          <a:stretch>
            <a:fillRect/>
          </a:stretch>
        </p:blipFill>
        <p:spPr>
          <a:xfrm>
            <a:off x="5167200" y="1504950"/>
            <a:ext cx="3810000" cy="304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Kidneys </a:t>
            </a:r>
            <a:r>
              <a:rPr lang="en" sz="1600"/>
              <a:t>(cleanse your blood by removing waste and excess fluid, maintain the balance of salt and minerals in your blood, and help regulate blood pressure)</a:t>
            </a:r>
          </a:p>
          <a:p>
            <a:pPr lvl="0" rtl="0">
              <a:spcBef>
                <a:spcPts val="0"/>
              </a:spcBef>
              <a:buClr>
                <a:schemeClr val="dk2"/>
              </a:buClr>
              <a:buSzPct val="68750"/>
              <a:buFont typeface="Arial"/>
              <a:buNone/>
            </a:pPr>
            <a:endParaRPr sz="1600"/>
          </a:p>
          <a:p>
            <a:pPr lvl="0">
              <a:spcBef>
                <a:spcPts val="0"/>
              </a:spcBef>
              <a:buNone/>
            </a:pPr>
            <a:endParaRPr sz="1600"/>
          </a:p>
        </p:txBody>
      </p:sp>
      <p:sp>
        <p:nvSpPr>
          <p:cNvPr id="96" name="Shape 96"/>
          <p:cNvSpPr txBox="1">
            <a:spLocks noGrp="1"/>
          </p:cNvSpPr>
          <p:nvPr>
            <p:ph type="body" idx="1"/>
          </p:nvPr>
        </p:nvSpPr>
        <p:spPr>
          <a:xfrm>
            <a:off x="311700" y="1691275"/>
            <a:ext cx="5446500" cy="3334800"/>
          </a:xfrm>
          <a:prstGeom prst="rect">
            <a:avLst/>
          </a:prstGeom>
        </p:spPr>
        <p:txBody>
          <a:bodyPr wrap="square" lIns="91425" tIns="91425" rIns="91425" bIns="91425" anchor="t" anchorCtr="0">
            <a:noAutofit/>
          </a:bodyPr>
          <a:lstStyle/>
          <a:p>
            <a:pPr lvl="0" rtl="0">
              <a:spcBef>
                <a:spcPts val="0"/>
              </a:spcBef>
              <a:buNone/>
            </a:pPr>
            <a:r>
              <a:rPr lang="en"/>
              <a:t>Damage to the kidney cells</a:t>
            </a:r>
          </a:p>
          <a:p>
            <a:pPr lvl="0" rtl="0">
              <a:spcBef>
                <a:spcPts val="0"/>
              </a:spcBef>
              <a:buNone/>
            </a:pPr>
            <a:r>
              <a:rPr lang="en"/>
              <a:t>Enlargement of the kidneys</a:t>
            </a:r>
          </a:p>
          <a:p>
            <a:pPr lvl="0" rtl="0">
              <a:spcBef>
                <a:spcPts val="0"/>
              </a:spcBef>
              <a:buNone/>
            </a:pPr>
            <a:r>
              <a:rPr lang="en"/>
              <a:t>Kidneys are not able to regulate the flow and makeup of fluids in the body</a:t>
            </a:r>
          </a:p>
          <a:p>
            <a:pPr lvl="0">
              <a:spcBef>
                <a:spcPts val="0"/>
              </a:spcBef>
              <a:buNone/>
            </a:pPr>
            <a:r>
              <a:rPr lang="en"/>
              <a:t>Excessive alcohol use can lead to high blood pressure, which can lead to kidney failure</a:t>
            </a:r>
          </a:p>
        </p:txBody>
      </p:sp>
      <p:pic>
        <p:nvPicPr>
          <p:cNvPr id="97" name="Shape 97"/>
          <p:cNvPicPr preferRelativeResize="0"/>
          <p:nvPr/>
        </p:nvPicPr>
        <p:blipFill>
          <a:blip r:embed="rId3">
            <a:alphaModFix/>
          </a:blip>
          <a:stretch>
            <a:fillRect/>
          </a:stretch>
        </p:blipFill>
        <p:spPr>
          <a:xfrm>
            <a:off x="5542225" y="1610050"/>
            <a:ext cx="3111725" cy="3111725"/>
          </a:xfrm>
          <a:prstGeom prst="rect">
            <a:avLst/>
          </a:prstGeom>
          <a:noFill/>
          <a:ln>
            <a:noFill/>
          </a:ln>
        </p:spPr>
      </p:pic>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447</Words>
  <Application>Microsoft Macintosh PowerPoint</Application>
  <PresentationFormat>On-screen Show (16:9)</PresentationFormat>
  <Paragraphs>27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Playfair Display</vt:lpstr>
      <vt:lpstr>Montserrat</vt:lpstr>
      <vt:lpstr>Oswald</vt:lpstr>
      <vt:lpstr>Pop</vt:lpstr>
      <vt:lpstr>Mouth/Esophagus (esophagus: carries food and saliva from mouth to stomach)</vt:lpstr>
      <vt:lpstr>Liver (filters and cleans the blood)</vt:lpstr>
      <vt:lpstr>Brain</vt:lpstr>
      <vt:lpstr>Heart</vt:lpstr>
      <vt:lpstr>Pancreas (aids in the breakdown of food and produces and secretes insulin in order to control glucose levels)</vt:lpstr>
      <vt:lpstr>Kidneys (cleanse your blood by removing waste and excess fluid, maintain the balance of salt and minerals in your blood, and help regulate blood pressure)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Mouth/Esophagus (esophagus: carries food and saliva from mouth to stomach)</dc:title>
  <cp:lastModifiedBy>Susie Lowe</cp:lastModifiedBy>
  <cp:revision>1</cp:revision>
  <dcterms:modified xsi:type="dcterms:W3CDTF">2017-11-15T15:49:30Z</dcterms:modified>
</cp:coreProperties>
</file>