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57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13488073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c1rsiHFZNdw" TargetMode="External"/><Relationship Id="rId4" Type="http://schemas.openxmlformats.org/officeDocument/2006/relationships/image" Target="../media/image26.jp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6wsXee9SZ04"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kidshealth.org/en/kids/bad-breath.html" TargetMode="External"/><Relationship Id="rId4" Type="http://schemas.openxmlformats.org/officeDocument/2006/relationships/hyperlink" Target="http://kidshealth.org/en/kids/colds.html" TargetMode="Externa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0f8aCDNIm0w" TargetMode="External"/><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Tobacco</a:t>
            </a: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endParaRPr/>
          </a:p>
        </p:txBody>
      </p:sp>
      <p:pic>
        <p:nvPicPr>
          <p:cNvPr id="74" name="Shape 74"/>
          <p:cNvPicPr preferRelativeResize="0"/>
          <p:nvPr/>
        </p:nvPicPr>
        <p:blipFill rotWithShape="1">
          <a:blip r:embed="rId3">
            <a:alphaModFix/>
          </a:blip>
          <a:srcRect/>
          <a:stretch/>
        </p:blipFill>
        <p:spPr>
          <a:xfrm>
            <a:off x="1602300" y="3604450"/>
            <a:ext cx="2936700" cy="1454400"/>
          </a:xfrm>
          <a:prstGeom prst="rect">
            <a:avLst/>
          </a:prstGeom>
          <a:noFill/>
          <a:ln>
            <a:noFill/>
          </a:ln>
        </p:spPr>
      </p:pic>
      <p:pic>
        <p:nvPicPr>
          <p:cNvPr id="75" name="Shape 75"/>
          <p:cNvPicPr preferRelativeResize="0"/>
          <p:nvPr/>
        </p:nvPicPr>
        <p:blipFill rotWithShape="1">
          <a:blip r:embed="rId4">
            <a:alphaModFix/>
          </a:blip>
          <a:srcRect l="-11486" r="-11499"/>
          <a:stretch/>
        </p:blipFill>
        <p:spPr>
          <a:xfrm>
            <a:off x="0" y="1585350"/>
            <a:ext cx="3726300" cy="1972800"/>
          </a:xfrm>
          <a:prstGeom prst="rect">
            <a:avLst/>
          </a:prstGeom>
          <a:noFill/>
          <a:ln>
            <a:noFill/>
          </a:ln>
        </p:spPr>
      </p:pic>
      <p:pic>
        <p:nvPicPr>
          <p:cNvPr id="76" name="Shape 76"/>
          <p:cNvPicPr preferRelativeResize="0"/>
          <p:nvPr/>
        </p:nvPicPr>
        <p:blipFill rotWithShape="1">
          <a:blip r:embed="rId5">
            <a:alphaModFix/>
          </a:blip>
          <a:srcRect l="-11273" t="13822" r="-11260"/>
          <a:stretch/>
        </p:blipFill>
        <p:spPr>
          <a:xfrm>
            <a:off x="4219777" y="3086050"/>
            <a:ext cx="4323900" cy="1972800"/>
          </a:xfrm>
          <a:prstGeom prst="rect">
            <a:avLst/>
          </a:prstGeom>
          <a:noFill/>
          <a:ln>
            <a:noFill/>
          </a:ln>
        </p:spPr>
      </p:pic>
      <p:pic>
        <p:nvPicPr>
          <p:cNvPr id="77" name="Shape 77"/>
          <p:cNvPicPr preferRelativeResize="0"/>
          <p:nvPr/>
        </p:nvPicPr>
        <p:blipFill>
          <a:blip r:embed="rId6">
            <a:alphaModFix/>
          </a:blip>
          <a:stretch>
            <a:fillRect/>
          </a:stretch>
        </p:blipFill>
        <p:spPr>
          <a:xfrm>
            <a:off x="3546850" y="1467849"/>
            <a:ext cx="2325621" cy="1542000"/>
          </a:xfrm>
          <a:prstGeom prst="rect">
            <a:avLst/>
          </a:prstGeom>
          <a:noFill/>
          <a:ln>
            <a:noFill/>
          </a:ln>
        </p:spPr>
      </p:pic>
      <p:pic>
        <p:nvPicPr>
          <p:cNvPr id="78" name="Shape 78"/>
          <p:cNvPicPr preferRelativeResize="0"/>
          <p:nvPr/>
        </p:nvPicPr>
        <p:blipFill>
          <a:blip r:embed="rId7">
            <a:alphaModFix/>
          </a:blip>
          <a:stretch>
            <a:fillRect/>
          </a:stretch>
        </p:blipFill>
        <p:spPr>
          <a:xfrm>
            <a:off x="6158800" y="554025"/>
            <a:ext cx="2392025" cy="23920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What about E-cigarettes?</a:t>
            </a:r>
          </a:p>
        </p:txBody>
      </p:sp>
      <p:sp>
        <p:nvSpPr>
          <p:cNvPr id="142" name="Shape 14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Some still contain nicotine</a:t>
            </a:r>
          </a:p>
          <a:p>
            <a:pPr marL="457200" lvl="0" indent="-228600" rtl="0">
              <a:spcBef>
                <a:spcPts val="0"/>
              </a:spcBef>
            </a:pPr>
            <a:r>
              <a:rPr lang="en"/>
              <a:t>Popcorn lung</a:t>
            </a:r>
          </a:p>
          <a:p>
            <a:pPr marL="457200" lvl="0" indent="-228600" rtl="0">
              <a:spcBef>
                <a:spcPts val="0"/>
              </a:spcBef>
            </a:pPr>
            <a:r>
              <a:rPr lang="en"/>
              <a:t>There’s still a lot we don’t know!</a:t>
            </a:r>
          </a:p>
          <a:p>
            <a:pPr lvl="0" rtl="0">
              <a:spcBef>
                <a:spcPts val="0"/>
              </a:spcBef>
              <a:buNone/>
            </a:pPr>
            <a:r>
              <a:rPr lang="en"/>
              <a:t>Anytime you inhale something foreign into your lungs, you are at risk of damaging them!</a:t>
            </a:r>
          </a:p>
        </p:txBody>
      </p:sp>
      <p:pic>
        <p:nvPicPr>
          <p:cNvPr id="143" name="Shape 143"/>
          <p:cNvPicPr preferRelativeResize="0"/>
          <p:nvPr/>
        </p:nvPicPr>
        <p:blipFill rotWithShape="1">
          <a:blip r:embed="rId3">
            <a:alphaModFix/>
          </a:blip>
          <a:srcRect l="-11486" r="-11499"/>
          <a:stretch/>
        </p:blipFill>
        <p:spPr>
          <a:xfrm>
            <a:off x="424950" y="2868750"/>
            <a:ext cx="3726300" cy="19728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What about secondhand smoke?</a:t>
            </a:r>
          </a:p>
        </p:txBody>
      </p:sp>
      <p:sp>
        <p:nvSpPr>
          <p:cNvPr id="149" name="Shape 14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What is it?</a:t>
            </a:r>
          </a:p>
          <a:p>
            <a:pPr marL="914400" lvl="1" indent="-228600" rtl="0">
              <a:spcBef>
                <a:spcPts val="0"/>
              </a:spcBef>
            </a:pPr>
            <a:r>
              <a:rPr lang="en"/>
              <a:t>Smoke that either comes from a burning cigarette or is exhaled by a smoker.</a:t>
            </a:r>
          </a:p>
          <a:p>
            <a:pPr marL="457200" lvl="0" indent="-228600" rtl="0">
              <a:spcBef>
                <a:spcPts val="0"/>
              </a:spcBef>
            </a:pPr>
            <a:r>
              <a:rPr lang="en"/>
              <a:t>Can secondhand smoke be damaging to our health?</a:t>
            </a:r>
          </a:p>
          <a:p>
            <a:pPr marL="914400" lvl="1" indent="-228600">
              <a:spcBef>
                <a:spcPts val="0"/>
              </a:spcBef>
            </a:pPr>
            <a:r>
              <a:rPr lang="en">
                <a:solidFill>
                  <a:srgbClr val="980000"/>
                </a:solidFill>
              </a:rPr>
              <a:t>YES</a:t>
            </a:r>
            <a:r>
              <a:rPr lang="en"/>
              <a:t>!  We can get the same </a:t>
            </a:r>
            <a:r>
              <a:rPr lang="en">
                <a:solidFill>
                  <a:srgbClr val="980000"/>
                </a:solidFill>
              </a:rPr>
              <a:t>illnesses</a:t>
            </a:r>
            <a:r>
              <a:rPr lang="en"/>
              <a:t> and deadly diseases as a smoker...which stinks, especially if we’ve made the choice NOT to smoke!</a:t>
            </a:r>
          </a:p>
        </p:txBody>
      </p:sp>
      <p:pic>
        <p:nvPicPr>
          <p:cNvPr id="150" name="Shape 150"/>
          <p:cNvPicPr preferRelativeResize="0"/>
          <p:nvPr/>
        </p:nvPicPr>
        <p:blipFill>
          <a:blip r:embed="rId3">
            <a:alphaModFix/>
          </a:blip>
          <a:stretch>
            <a:fillRect/>
          </a:stretch>
        </p:blipFill>
        <p:spPr>
          <a:xfrm>
            <a:off x="152400" y="2867950"/>
            <a:ext cx="4244999" cy="202454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3" end="3"/>
                                            </p:txEl>
                                          </p:spTgt>
                                        </p:tgtEl>
                                        <p:attrNameLst>
                                          <p:attrName>style.visibility</p:attrName>
                                        </p:attrNameLst>
                                      </p:cBhvr>
                                      <p:to>
                                        <p:strVal val="visible"/>
                                      </p:to>
                                    </p:set>
                                    <p:animEffect transition="in" filter="fade">
                                      <p:cBhvr>
                                        <p:cTn id="22" dur="1000"/>
                                        <p:tgtEl>
                                          <p:spTgt spid="1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What can we do about it?</a:t>
            </a:r>
          </a:p>
        </p:txBody>
      </p:sp>
      <p:sp>
        <p:nvSpPr>
          <p:cNvPr id="156" name="Shape 15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a:t>Group discussion</a:t>
            </a:r>
          </a:p>
          <a:p>
            <a:pPr marL="914400" lvl="1" indent="-228600" rtl="0">
              <a:spcBef>
                <a:spcPts val="0"/>
              </a:spcBef>
            </a:pPr>
            <a:r>
              <a:rPr lang="en"/>
              <a:t>How can you avoid secondhand smoke?</a:t>
            </a:r>
          </a:p>
          <a:p>
            <a:pPr marL="914400" lvl="1" indent="-228600" rtl="0">
              <a:spcBef>
                <a:spcPts val="0"/>
              </a:spcBef>
            </a:pPr>
            <a:r>
              <a:rPr lang="en"/>
              <a:t>What if a friend or family member smokes around you?</a:t>
            </a:r>
          </a:p>
          <a:p>
            <a:pPr marL="457200" lvl="0" indent="-228600" rtl="0">
              <a:spcBef>
                <a:spcPts val="0"/>
              </a:spcBef>
            </a:pPr>
            <a:r>
              <a:rPr lang="en"/>
              <a:t>You have every right to ask someone to not smoke around you.</a:t>
            </a:r>
          </a:p>
          <a:p>
            <a:pPr marL="914400" lvl="1" indent="-228600" rtl="0">
              <a:spcBef>
                <a:spcPts val="0"/>
              </a:spcBef>
            </a:pPr>
            <a:r>
              <a:rPr lang="en"/>
              <a:t>If they care about you, they will care about your health and respect your request.</a:t>
            </a:r>
          </a:p>
        </p:txBody>
      </p:sp>
      <p:pic>
        <p:nvPicPr>
          <p:cNvPr id="157" name="Shape 157"/>
          <p:cNvPicPr preferRelativeResize="0"/>
          <p:nvPr/>
        </p:nvPicPr>
        <p:blipFill>
          <a:blip r:embed="rId3">
            <a:alphaModFix/>
          </a:blip>
          <a:stretch>
            <a:fillRect/>
          </a:stretch>
        </p:blipFill>
        <p:spPr>
          <a:xfrm>
            <a:off x="685800" y="2715550"/>
            <a:ext cx="3193125" cy="22106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10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xEl>
                                              <p:pRg st="1" end="1"/>
                                            </p:txEl>
                                          </p:spTgt>
                                        </p:tgtEl>
                                        <p:attrNameLst>
                                          <p:attrName>style.visibility</p:attrName>
                                        </p:attrNameLst>
                                      </p:cBhvr>
                                      <p:to>
                                        <p:strVal val="visible"/>
                                      </p:to>
                                    </p:set>
                                    <p:animEffect transition="in" filter="fade">
                                      <p:cBhvr>
                                        <p:cTn id="12" dur="1000"/>
                                        <p:tgtEl>
                                          <p:spTgt spid="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animEffect transition="in" filter="fade">
                                      <p:cBhvr>
                                        <p:cTn id="17" dur="1000"/>
                                        <p:tgtEl>
                                          <p:spTgt spid="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6">
                                            <p:txEl>
                                              <p:pRg st="3" end="3"/>
                                            </p:txEl>
                                          </p:spTgt>
                                        </p:tgtEl>
                                        <p:attrNameLst>
                                          <p:attrName>style.visibility</p:attrName>
                                        </p:attrNameLst>
                                      </p:cBhvr>
                                      <p:to>
                                        <p:strVal val="visible"/>
                                      </p:to>
                                    </p:set>
                                    <p:animEffect transition="in" filter="fade">
                                      <p:cBhvr>
                                        <p:cTn id="22" dur="1000"/>
                                        <p:tgtEl>
                                          <p:spTgt spid="1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xEl>
                                              <p:pRg st="4" end="4"/>
                                            </p:txEl>
                                          </p:spTgt>
                                        </p:tgtEl>
                                        <p:attrNameLst>
                                          <p:attrName>style.visibility</p:attrName>
                                        </p:attrNameLst>
                                      </p:cBhvr>
                                      <p:to>
                                        <p:strVal val="visible"/>
                                      </p:to>
                                    </p:set>
                                    <p:animEffect transition="in" filter="fade">
                                      <p:cBhvr>
                                        <p:cTn id="27" dur="1000"/>
                                        <p:tgtEl>
                                          <p:spTgt spid="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Bottom Line</a:t>
            </a:r>
          </a:p>
        </p:txBody>
      </p:sp>
      <p:sp>
        <p:nvSpPr>
          <p:cNvPr id="163" name="Shape 163"/>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rtl="0">
              <a:spcBef>
                <a:spcPts val="0"/>
              </a:spcBef>
              <a:buNone/>
            </a:pPr>
            <a:r>
              <a:rPr lang="en"/>
              <a:t>You are putting your health at-risk EVERY time you use tobacco (E-cigarettes included).</a:t>
            </a:r>
          </a:p>
          <a:p>
            <a:pPr lvl="0" rtl="0">
              <a:spcBef>
                <a:spcPts val="0"/>
              </a:spcBef>
              <a:buNone/>
            </a:pPr>
            <a:r>
              <a:rPr lang="en"/>
              <a:t>You never know when you’ll become addicted.</a:t>
            </a:r>
          </a:p>
          <a:p>
            <a:pPr lvl="0">
              <a:spcBef>
                <a:spcPts val="0"/>
              </a:spcBef>
              <a:buNone/>
            </a:pPr>
            <a:r>
              <a:rPr lang="en"/>
              <a:t>Do yourselves a favor...don’t even start!</a:t>
            </a:r>
          </a:p>
        </p:txBody>
      </p:sp>
      <p:pic>
        <p:nvPicPr>
          <p:cNvPr id="164" name="Shape 164"/>
          <p:cNvPicPr preferRelativeResize="0"/>
          <p:nvPr/>
        </p:nvPicPr>
        <p:blipFill>
          <a:blip r:embed="rId3">
            <a:alphaModFix/>
          </a:blip>
          <a:stretch>
            <a:fillRect/>
          </a:stretch>
        </p:blipFill>
        <p:spPr>
          <a:xfrm>
            <a:off x="76200" y="2582950"/>
            <a:ext cx="2349924" cy="2349924"/>
          </a:xfrm>
          <a:prstGeom prst="rect">
            <a:avLst/>
          </a:prstGeom>
          <a:noFill/>
          <a:ln>
            <a:noFill/>
          </a:ln>
        </p:spPr>
      </p:pic>
      <p:pic>
        <p:nvPicPr>
          <p:cNvPr id="165" name="Shape 165"/>
          <p:cNvPicPr preferRelativeResize="0"/>
          <p:nvPr/>
        </p:nvPicPr>
        <p:blipFill>
          <a:blip r:embed="rId4">
            <a:alphaModFix/>
          </a:blip>
          <a:stretch>
            <a:fillRect/>
          </a:stretch>
        </p:blipFill>
        <p:spPr>
          <a:xfrm>
            <a:off x="152400" y="152400"/>
            <a:ext cx="2095449" cy="209544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1000"/>
                                        <p:tgtEl>
                                          <p:spTgt spid="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350" y="-21975"/>
            <a:ext cx="8958900" cy="1542000"/>
          </a:xfrm>
          <a:prstGeom prst="rect">
            <a:avLst/>
          </a:prstGeom>
        </p:spPr>
        <p:txBody>
          <a:bodyPr lIns="91425" tIns="91425" rIns="91425" bIns="91425" anchor="ctr" anchorCtr="0">
            <a:noAutofit/>
          </a:bodyPr>
          <a:lstStyle/>
          <a:p>
            <a:pPr lvl="0">
              <a:spcBef>
                <a:spcPts val="0"/>
              </a:spcBef>
              <a:buNone/>
            </a:pPr>
            <a:r>
              <a:rPr lang="en" sz="3600"/>
              <a:t>Let’s look at some tobacco ads</a:t>
            </a:r>
          </a:p>
        </p:txBody>
      </p:sp>
      <p:pic>
        <p:nvPicPr>
          <p:cNvPr id="171" name="Shape 171"/>
          <p:cNvPicPr preferRelativeResize="0"/>
          <p:nvPr/>
        </p:nvPicPr>
        <p:blipFill>
          <a:blip r:embed="rId3">
            <a:alphaModFix/>
          </a:blip>
          <a:stretch>
            <a:fillRect/>
          </a:stretch>
        </p:blipFill>
        <p:spPr>
          <a:xfrm>
            <a:off x="318325" y="1141175"/>
            <a:ext cx="2676350" cy="3318674"/>
          </a:xfrm>
          <a:prstGeom prst="rect">
            <a:avLst/>
          </a:prstGeom>
          <a:noFill/>
          <a:ln>
            <a:noFill/>
          </a:ln>
        </p:spPr>
      </p:pic>
      <p:pic>
        <p:nvPicPr>
          <p:cNvPr id="172" name="Shape 172"/>
          <p:cNvPicPr preferRelativeResize="0"/>
          <p:nvPr/>
        </p:nvPicPr>
        <p:blipFill>
          <a:blip r:embed="rId4">
            <a:alphaModFix/>
          </a:blip>
          <a:stretch>
            <a:fillRect/>
          </a:stretch>
        </p:blipFill>
        <p:spPr>
          <a:xfrm>
            <a:off x="3468575" y="1141175"/>
            <a:ext cx="2359248" cy="3318675"/>
          </a:xfrm>
          <a:prstGeom prst="rect">
            <a:avLst/>
          </a:prstGeom>
          <a:noFill/>
          <a:ln>
            <a:noFill/>
          </a:ln>
        </p:spPr>
      </p:pic>
      <p:pic>
        <p:nvPicPr>
          <p:cNvPr id="173" name="Shape 173"/>
          <p:cNvPicPr preferRelativeResize="0"/>
          <p:nvPr/>
        </p:nvPicPr>
        <p:blipFill>
          <a:blip r:embed="rId5">
            <a:alphaModFix/>
          </a:blip>
          <a:stretch>
            <a:fillRect/>
          </a:stretch>
        </p:blipFill>
        <p:spPr>
          <a:xfrm>
            <a:off x="6301723" y="1141175"/>
            <a:ext cx="2476622" cy="3318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Your assignment</a:t>
            </a:r>
          </a:p>
        </p:txBody>
      </p:sp>
      <p:sp>
        <p:nvSpPr>
          <p:cNvPr id="179" name="Shape 179"/>
          <p:cNvSpPr txBox="1">
            <a:spLocks noGrp="1"/>
          </p:cNvSpPr>
          <p:nvPr>
            <p:ph type="subTitle" idx="1"/>
          </p:nvPr>
        </p:nvSpPr>
        <p:spPr>
          <a:xfrm>
            <a:off x="265500" y="2735370"/>
            <a:ext cx="4045200" cy="1345499"/>
          </a:xfrm>
          <a:prstGeom prst="rect">
            <a:avLst/>
          </a:prstGeom>
        </p:spPr>
        <p:txBody>
          <a:bodyPr lIns="91425" tIns="91425" rIns="91425" bIns="91425" anchor="t" anchorCtr="0">
            <a:noAutofit/>
          </a:bodyPr>
          <a:lstStyle/>
          <a:p>
            <a:pPr lvl="0">
              <a:spcBef>
                <a:spcPts val="0"/>
              </a:spcBef>
              <a:buNone/>
            </a:pPr>
            <a:r>
              <a:rPr lang="en"/>
              <a:t>Anti-Tobacco Ad</a:t>
            </a:r>
          </a:p>
        </p:txBody>
      </p:sp>
      <p:sp>
        <p:nvSpPr>
          <p:cNvPr id="180" name="Shape 180"/>
          <p:cNvSpPr txBox="1">
            <a:spLocks noGrp="1"/>
          </p:cNvSpPr>
          <p:nvPr>
            <p:ph type="body" idx="2"/>
          </p:nvPr>
        </p:nvSpPr>
        <p:spPr>
          <a:xfrm>
            <a:off x="4731300" y="724200"/>
            <a:ext cx="4286700" cy="3695100"/>
          </a:xfrm>
          <a:prstGeom prst="rect">
            <a:avLst/>
          </a:prstGeom>
        </p:spPr>
        <p:txBody>
          <a:bodyPr lIns="91425" tIns="91425" rIns="91425" bIns="91425" anchor="ctr" anchorCtr="0">
            <a:noAutofit/>
          </a:bodyPr>
          <a:lstStyle/>
          <a:p>
            <a:pPr marL="457200" lvl="0" indent="-228600" rtl="0">
              <a:spcBef>
                <a:spcPts val="0"/>
              </a:spcBef>
            </a:pPr>
            <a:r>
              <a:rPr lang="en"/>
              <a:t>In groups of 2 or 3 (or individually)</a:t>
            </a:r>
          </a:p>
          <a:p>
            <a:pPr marL="914400" lvl="1" indent="-228600" rtl="0">
              <a:spcBef>
                <a:spcPts val="0"/>
              </a:spcBef>
            </a:pPr>
            <a:r>
              <a:rPr lang="en"/>
              <a:t>You are going to create a  tobacco ad, but…..you’re going to give the facts!</a:t>
            </a:r>
          </a:p>
          <a:p>
            <a:pPr marL="457200" lvl="0" indent="0" rtl="0">
              <a:spcBef>
                <a:spcPts val="0"/>
              </a:spcBef>
              <a:buNone/>
            </a:pPr>
            <a:endParaRPr/>
          </a:p>
          <a:p>
            <a:pPr marL="457200" lvl="0" indent="-228600">
              <a:spcBef>
                <a:spcPts val="0"/>
              </a:spcBef>
            </a:pPr>
            <a:r>
              <a:rPr lang="en"/>
              <a:t>Here’s an example...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2753740" y="0"/>
            <a:ext cx="363651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Instructions</a:t>
            </a:r>
          </a:p>
        </p:txBody>
      </p:sp>
      <p:sp>
        <p:nvSpPr>
          <p:cNvPr id="191" name="Shape 191"/>
          <p:cNvSpPr txBox="1">
            <a:spLocks noGrp="1"/>
          </p:cNvSpPr>
          <p:nvPr>
            <p:ph type="subTitle" idx="1"/>
          </p:nvPr>
        </p:nvSpPr>
        <p:spPr>
          <a:xfrm>
            <a:off x="265500" y="2735370"/>
            <a:ext cx="4045200" cy="1345499"/>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pPr>
            <a:r>
              <a:rPr lang="en" dirty="0"/>
              <a:t>Grab a piece of paper and coloring supplies.</a:t>
            </a:r>
          </a:p>
          <a:p>
            <a:pPr marL="457200" lvl="0" indent="-228600">
              <a:spcBef>
                <a:spcPts val="0"/>
              </a:spcBef>
            </a:pPr>
            <a:r>
              <a:rPr lang="en" dirty="0" smtClean="0"/>
              <a:t>Be </a:t>
            </a:r>
            <a:r>
              <a:rPr lang="en" dirty="0"/>
              <a:t>creative!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endParaRPr/>
          </a:p>
        </p:txBody>
      </p:sp>
      <p:sp>
        <p:nvSpPr>
          <p:cNvPr id="198" name="Shape 198"/>
          <p:cNvSpPr txBox="1">
            <a:spLocks noGrp="1"/>
          </p:cNvSpPr>
          <p:nvPr>
            <p:ph type="subTitle" idx="1"/>
          </p:nvPr>
        </p:nvSpPr>
        <p:spPr>
          <a:xfrm>
            <a:off x="265500" y="2735370"/>
            <a:ext cx="4045200" cy="1345499"/>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p:txBody>
      </p:sp>
      <p:sp>
        <p:nvSpPr>
          <p:cNvPr id="200" name="Shape 200" descr="This video was produced by the Massachusetts Department of Public Health and the Department of Health and Human Services CDC. It details the story of Pam Laffin, a woman who started smoking at a young age that died from a smoking-related disease.  These diseases are avoidable by not smoking. One may also reduce their risk of developing these diseases by quitting smoking.  For help quitting smoking, please visit www.smokefree.gov.  To obtain your own copy of this video, please visit www.cdc.gov/tobacco" title="I Can't Breathe">
            <a:hlinkClick r:id="rId3"/>
          </p:cNvPr>
          <p:cNvSpPr/>
          <p:nvPr/>
        </p:nvSpPr>
        <p:spPr>
          <a:xfrm>
            <a:off x="530874" y="90450"/>
            <a:ext cx="8245624" cy="4954750"/>
          </a:xfrm>
          <a:prstGeom prst="rect">
            <a:avLst/>
          </a:prstGeom>
          <a:blipFill>
            <a:blip r:embed="rId4">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descr="What do you think about it?  #re-post" title="Comparison between normal lungs with smoker's lung">
            <a:hlinkClick r:id="rId3"/>
          </p:cNvPr>
          <p:cNvSpPr/>
          <p:nvPr/>
        </p:nvSpPr>
        <p:spPr>
          <a:xfrm>
            <a:off x="1813375" y="453975"/>
            <a:ext cx="5634249" cy="4225699"/>
          </a:xfrm>
          <a:prstGeom prst="rect">
            <a:avLst/>
          </a:prstGeom>
          <a:blipFill>
            <a:blip r:embed="rId4">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Smoking is one of the worst things you can do to your body!</a:t>
            </a:r>
          </a:p>
        </p:txBody>
      </p:sp>
      <p:sp>
        <p:nvSpPr>
          <p:cNvPr id="89" name="Shape 89"/>
          <p:cNvSpPr txBox="1">
            <a:spLocks noGrp="1"/>
          </p:cNvSpPr>
          <p:nvPr>
            <p:ph type="subTitle" idx="1"/>
          </p:nvPr>
        </p:nvSpPr>
        <p:spPr>
          <a:xfrm>
            <a:off x="611850" y="2529375"/>
            <a:ext cx="4045200" cy="1345499"/>
          </a:xfrm>
          <a:prstGeom prst="rect">
            <a:avLst/>
          </a:prstGeom>
        </p:spPr>
        <p:txBody>
          <a:bodyPr lIns="91425" tIns="91425" rIns="91425" bIns="91425" anchor="t" anchorCtr="0">
            <a:noAutofit/>
          </a:bodyPr>
          <a:lstStyle/>
          <a:p>
            <a:pPr lvl="0">
              <a:spcBef>
                <a:spcPts val="0"/>
              </a:spcBef>
              <a:buNone/>
            </a:pPr>
            <a:r>
              <a:rPr lang="en" dirty="0"/>
              <a:t>Yet every single day, about 3200 kids and teens start smoking.</a:t>
            </a:r>
          </a:p>
          <a:p>
            <a:pPr lvl="0">
              <a:spcBef>
                <a:spcPts val="0"/>
              </a:spcBef>
              <a:buNone/>
            </a:pPr>
            <a:r>
              <a:rPr lang="en" dirty="0"/>
              <a:t>-kidshealth.org</a:t>
            </a:r>
          </a:p>
        </p:txBody>
      </p:sp>
      <p:sp>
        <p:nvSpPr>
          <p:cNvPr id="90" name="Shape 90"/>
          <p:cNvSpPr txBox="1">
            <a:spLocks noGrp="1"/>
          </p:cNvSpPr>
          <p:nvPr>
            <p:ph type="body" idx="2"/>
          </p:nvPr>
        </p:nvSpPr>
        <p:spPr>
          <a:xfrm>
            <a:off x="4939500" y="131525"/>
            <a:ext cx="3837000" cy="4849500"/>
          </a:xfrm>
          <a:prstGeom prst="rect">
            <a:avLst/>
          </a:prstGeom>
        </p:spPr>
        <p:txBody>
          <a:bodyPr lIns="91425" tIns="91425" rIns="91425" bIns="91425" anchor="ctr" anchorCtr="0">
            <a:noAutofit/>
          </a:bodyPr>
          <a:lstStyle/>
          <a:p>
            <a:pPr lvl="0">
              <a:spcBef>
                <a:spcPts val="0"/>
              </a:spcBef>
              <a:buNone/>
            </a:pPr>
            <a:r>
              <a:rPr lang="en"/>
              <a:t>Here are problems that might affect kids more quickly:</a:t>
            </a:r>
          </a:p>
          <a:p>
            <a:pPr marL="457200" lvl="0" indent="-228600" rtl="0">
              <a:spcBef>
                <a:spcPts val="0"/>
              </a:spcBef>
              <a:buClr>
                <a:srgbClr val="FFFFFF"/>
              </a:buClr>
            </a:pPr>
            <a:r>
              <a:rPr lang="en">
                <a:solidFill>
                  <a:srgbClr val="FFFFFF"/>
                </a:solidFill>
                <a:hlinkClick r:id="rId3"/>
              </a:rPr>
              <a:t>bad breath</a:t>
            </a:r>
          </a:p>
          <a:p>
            <a:pPr marL="457200" lvl="0" indent="-228600" rtl="0">
              <a:spcBef>
                <a:spcPts val="0"/>
              </a:spcBef>
              <a:buClr>
                <a:srgbClr val="980000"/>
              </a:buClr>
            </a:pPr>
            <a:r>
              <a:rPr lang="en">
                <a:solidFill>
                  <a:srgbClr val="980000"/>
                </a:solidFill>
              </a:rPr>
              <a:t>yellow teeth</a:t>
            </a:r>
          </a:p>
          <a:p>
            <a:pPr marL="457200" lvl="0" indent="-228600" rtl="0">
              <a:spcBef>
                <a:spcPts val="0"/>
              </a:spcBef>
              <a:buClr>
                <a:srgbClr val="980000"/>
              </a:buClr>
            </a:pPr>
            <a:r>
              <a:rPr lang="en">
                <a:solidFill>
                  <a:srgbClr val="980000"/>
                </a:solidFill>
              </a:rPr>
              <a:t>smelly clothes</a:t>
            </a:r>
          </a:p>
          <a:p>
            <a:pPr marL="457200" lvl="0" indent="-228600" rtl="0">
              <a:spcBef>
                <a:spcPts val="0"/>
              </a:spcBef>
              <a:buClr>
                <a:srgbClr val="FFFFFF"/>
              </a:buClr>
            </a:pPr>
            <a:r>
              <a:rPr lang="en">
                <a:solidFill>
                  <a:srgbClr val="FFFFFF"/>
                </a:solidFill>
              </a:rPr>
              <a:t>more </a:t>
            </a:r>
            <a:r>
              <a:rPr lang="en">
                <a:solidFill>
                  <a:srgbClr val="FFFFFF"/>
                </a:solidFill>
                <a:hlinkClick r:id="rId4"/>
              </a:rPr>
              <a:t>colds</a:t>
            </a:r>
            <a:r>
              <a:rPr lang="en">
                <a:solidFill>
                  <a:srgbClr val="FFFFFF"/>
                </a:solidFill>
              </a:rPr>
              <a:t> and coughs</a:t>
            </a:r>
          </a:p>
          <a:p>
            <a:pPr marL="457200" lvl="0" indent="-228600" rtl="0">
              <a:spcBef>
                <a:spcPts val="0"/>
              </a:spcBef>
              <a:buClr>
                <a:srgbClr val="FFFFFF"/>
              </a:buClr>
            </a:pPr>
            <a:r>
              <a:rPr lang="en">
                <a:solidFill>
                  <a:srgbClr val="FFFFFF"/>
                </a:solidFill>
              </a:rPr>
              <a:t>difficulty keeping up with friends when playing sports</a:t>
            </a:r>
          </a:p>
          <a:p>
            <a:pPr marL="457200" lvl="0" indent="-228600" rtl="0">
              <a:spcBef>
                <a:spcPts val="0"/>
              </a:spcBef>
              <a:buClr>
                <a:srgbClr val="FFFFFF"/>
              </a:buClr>
            </a:pPr>
            <a:r>
              <a:rPr lang="en">
                <a:solidFill>
                  <a:srgbClr val="FFFFFF"/>
                </a:solidFill>
              </a:rPr>
              <a:t>empty wallet — cigarettes and tobacco products are very expensive!</a:t>
            </a:r>
          </a:p>
        </p:txBody>
      </p:sp>
      <p:pic>
        <p:nvPicPr>
          <p:cNvPr id="91" name="Shape 91"/>
          <p:cNvPicPr preferRelativeResize="0"/>
          <p:nvPr/>
        </p:nvPicPr>
        <p:blipFill>
          <a:blip r:embed="rId5">
            <a:alphaModFix/>
          </a:blip>
          <a:stretch>
            <a:fillRect/>
          </a:stretch>
        </p:blipFill>
        <p:spPr>
          <a:xfrm>
            <a:off x="1443275" y="3928474"/>
            <a:ext cx="1582388" cy="1062624"/>
          </a:xfrm>
          <a:prstGeom prst="rect">
            <a:avLst/>
          </a:prstGeom>
          <a:noFill/>
          <a:ln>
            <a:noFill/>
          </a:ln>
        </p:spPr>
      </p:pic>
      <p:pic>
        <p:nvPicPr>
          <p:cNvPr id="92" name="Shape 92"/>
          <p:cNvPicPr preferRelativeResize="0"/>
          <p:nvPr/>
        </p:nvPicPr>
        <p:blipFill>
          <a:blip r:embed="rId6">
            <a:alphaModFix/>
          </a:blip>
          <a:stretch>
            <a:fillRect/>
          </a:stretch>
        </p:blipFill>
        <p:spPr>
          <a:xfrm>
            <a:off x="36899" y="3874874"/>
            <a:ext cx="1298369" cy="1182350"/>
          </a:xfrm>
          <a:prstGeom prst="rect">
            <a:avLst/>
          </a:prstGeom>
          <a:noFill/>
          <a:ln>
            <a:noFill/>
          </a:ln>
        </p:spPr>
      </p:pic>
      <p:pic>
        <p:nvPicPr>
          <p:cNvPr id="93" name="Shape 93"/>
          <p:cNvPicPr preferRelativeResize="0"/>
          <p:nvPr/>
        </p:nvPicPr>
        <p:blipFill>
          <a:blip r:embed="rId7">
            <a:alphaModFix/>
          </a:blip>
          <a:stretch>
            <a:fillRect/>
          </a:stretch>
        </p:blipFill>
        <p:spPr>
          <a:xfrm>
            <a:off x="3144149" y="3967036"/>
            <a:ext cx="1298375" cy="947863"/>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10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10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10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1000"/>
                                        <p:tgtEl>
                                          <p:spTgt spid="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animEffect transition="in" filter="fade">
                                      <p:cBhvr>
                                        <p:cTn id="37" dur="1000"/>
                                        <p:tgtEl>
                                          <p:spTgt spid="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265500" y="1397350"/>
            <a:ext cx="4045200" cy="1318200"/>
          </a:xfrm>
          <a:prstGeom prst="rect">
            <a:avLst/>
          </a:prstGeom>
        </p:spPr>
        <p:txBody>
          <a:bodyPr lIns="91425" tIns="91425" rIns="91425" bIns="91425" anchor="b" anchorCtr="0">
            <a:noAutofit/>
          </a:bodyPr>
          <a:lstStyle/>
          <a:p>
            <a:pPr lvl="0">
              <a:spcBef>
                <a:spcPts val="0"/>
              </a:spcBef>
              <a:buNone/>
            </a:pPr>
            <a:r>
              <a:rPr lang="en"/>
              <a:t>Here’s some good news...</a:t>
            </a:r>
          </a:p>
        </p:txBody>
      </p:sp>
      <p:sp>
        <p:nvSpPr>
          <p:cNvPr id="99" name="Shape 99"/>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rtl="0">
              <a:spcBef>
                <a:spcPts val="0"/>
              </a:spcBef>
              <a:spcAft>
                <a:spcPts val="0"/>
              </a:spcAft>
              <a:buNone/>
            </a:pPr>
            <a:r>
              <a:rPr lang="en"/>
              <a:t>Most middle schoolers don’t even smoke!  Only about 1 in 50 do.</a:t>
            </a:r>
          </a:p>
          <a:p>
            <a:pPr lvl="0" indent="457200">
              <a:spcBef>
                <a:spcPts val="0"/>
              </a:spcBef>
              <a:spcAft>
                <a:spcPts val="0"/>
              </a:spcAft>
              <a:buNone/>
            </a:pPr>
            <a:r>
              <a:rPr lang="en"/>
              <a:t>-kidshealth.org</a:t>
            </a:r>
          </a:p>
          <a:p>
            <a:pPr lvl="0">
              <a:spcBef>
                <a:spcPts val="0"/>
              </a:spcBef>
              <a:buNone/>
            </a:pPr>
            <a:endParaRPr/>
          </a:p>
          <a:p>
            <a:pPr lvl="0">
              <a:spcBef>
                <a:spcPts val="0"/>
              </a:spcBef>
              <a:buNone/>
            </a:pPr>
            <a:r>
              <a:rPr lang="en"/>
              <a:t>Why do they start?</a:t>
            </a:r>
          </a:p>
          <a:p>
            <a:pPr lvl="0">
              <a:spcBef>
                <a:spcPts val="0"/>
              </a:spcBef>
              <a:buNone/>
            </a:pPr>
            <a:r>
              <a:rPr lang="en"/>
              <a:t>Fewer people are starting to smoke than a few years ago!  Why?</a:t>
            </a:r>
          </a:p>
        </p:txBody>
      </p:sp>
      <p:pic>
        <p:nvPicPr>
          <p:cNvPr id="100" name="Shape 100"/>
          <p:cNvPicPr preferRelativeResize="0"/>
          <p:nvPr/>
        </p:nvPicPr>
        <p:blipFill>
          <a:blip r:embed="rId3">
            <a:alphaModFix/>
          </a:blip>
          <a:stretch>
            <a:fillRect/>
          </a:stretch>
        </p:blipFill>
        <p:spPr>
          <a:xfrm>
            <a:off x="1216525" y="2735362"/>
            <a:ext cx="2143125" cy="21431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10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fade">
                                      <p:cBhvr>
                                        <p:cTn id="12" dur="10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fade">
                                      <p:cBhvr>
                                        <p:cTn id="17" dur="10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fade">
                                      <p:cBhvr>
                                        <p:cTn id="22" dur="10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fade">
                                      <p:cBhvr>
                                        <p:cTn id="27" dur="10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What is tobacco?</a:t>
            </a:r>
          </a:p>
        </p:txBody>
      </p:sp>
      <p:sp>
        <p:nvSpPr>
          <p:cNvPr id="106" name="Shape 106"/>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It’s a plant that can be smoked in cigarettes, pipes, or cigars.</a:t>
            </a:r>
          </a:p>
          <a:p>
            <a:pPr lvl="0">
              <a:spcBef>
                <a:spcPts val="0"/>
              </a:spcBef>
              <a:buNone/>
            </a:pPr>
            <a:r>
              <a:rPr lang="en"/>
              <a:t>It’s the same plant that’s in smokeless tobacco (dip, chew, snuff, spit, or chewing tobacco)</a:t>
            </a:r>
          </a:p>
          <a:p>
            <a:pPr lvl="0">
              <a:spcBef>
                <a:spcPts val="0"/>
              </a:spcBef>
              <a:spcAft>
                <a:spcPts val="0"/>
              </a:spcAft>
              <a:buNone/>
            </a:pPr>
            <a:r>
              <a:rPr lang="en"/>
              <a:t>It contains </a:t>
            </a:r>
            <a:r>
              <a:rPr lang="en">
                <a:solidFill>
                  <a:srgbClr val="980000"/>
                </a:solidFill>
              </a:rPr>
              <a:t>NICOTINE</a:t>
            </a:r>
            <a:r>
              <a:rPr lang="en"/>
              <a:t> (along with thousands of others harmful products).</a:t>
            </a:r>
          </a:p>
          <a:p>
            <a:pPr marL="457200" lvl="0" indent="-228600" rtl="0">
              <a:spcBef>
                <a:spcPts val="0"/>
              </a:spcBef>
              <a:spcAft>
                <a:spcPts val="0"/>
              </a:spcAft>
            </a:pPr>
            <a:r>
              <a:rPr lang="en"/>
              <a:t>It gives a temporary </a:t>
            </a:r>
            <a:r>
              <a:rPr lang="en">
                <a:solidFill>
                  <a:srgbClr val="980000"/>
                </a:solidFill>
              </a:rPr>
              <a:t>pleasant</a:t>
            </a:r>
            <a:r>
              <a:rPr lang="en"/>
              <a:t> feeling.</a:t>
            </a:r>
          </a:p>
          <a:p>
            <a:pPr marL="457200" lvl="0" indent="-228600">
              <a:spcBef>
                <a:spcPts val="0"/>
              </a:spcBef>
              <a:spcAft>
                <a:spcPts val="0"/>
              </a:spcAft>
            </a:pPr>
            <a:r>
              <a:rPr lang="en"/>
              <a:t>VERY </a:t>
            </a:r>
            <a:r>
              <a:rPr lang="en">
                <a:solidFill>
                  <a:srgbClr val="980000"/>
                </a:solidFill>
              </a:rPr>
              <a:t>addictive</a:t>
            </a:r>
            <a:r>
              <a:rPr lang="en"/>
              <a:t>.</a:t>
            </a:r>
          </a:p>
        </p:txBody>
      </p:sp>
      <p:pic>
        <p:nvPicPr>
          <p:cNvPr id="107" name="Shape 107" descr="tobacco leaves"/>
          <p:cNvPicPr preferRelativeResize="0"/>
          <p:nvPr/>
        </p:nvPicPr>
        <p:blipFill rotWithShape="1">
          <a:blip r:embed="rId3">
            <a:alphaModFix/>
          </a:blip>
          <a:srcRect/>
          <a:stretch/>
        </p:blipFill>
        <p:spPr>
          <a:xfrm>
            <a:off x="455075" y="2685499"/>
            <a:ext cx="1475400" cy="2088900"/>
          </a:xfrm>
          <a:prstGeom prst="rect">
            <a:avLst/>
          </a:prstGeom>
          <a:noFill/>
          <a:ln w="38100" cap="flat" cmpd="sng">
            <a:solidFill>
              <a:srgbClr val="000000"/>
            </a:solidFill>
            <a:prstDash val="solid"/>
            <a:miter/>
            <a:headEnd type="none" w="med" len="med"/>
            <a:tailEnd type="none" w="med" len="med"/>
          </a:ln>
        </p:spPr>
      </p:pic>
      <p:pic>
        <p:nvPicPr>
          <p:cNvPr id="108" name="Shape 108" descr="dryed tobacco"/>
          <p:cNvPicPr preferRelativeResize="0"/>
          <p:nvPr/>
        </p:nvPicPr>
        <p:blipFill rotWithShape="1">
          <a:blip r:embed="rId4">
            <a:alphaModFix/>
          </a:blip>
          <a:srcRect/>
          <a:stretch/>
        </p:blipFill>
        <p:spPr>
          <a:xfrm>
            <a:off x="455075" y="323300"/>
            <a:ext cx="1475400" cy="2088900"/>
          </a:xfrm>
          <a:prstGeom prst="rect">
            <a:avLst/>
          </a:prstGeom>
          <a:noFill/>
          <a:ln w="28575" cap="flat" cmpd="sng">
            <a:solidFill>
              <a:srgbClr val="000000"/>
            </a:solidFill>
            <a:prstDash val="solid"/>
            <a:miter/>
            <a:headEnd type="none" w="med" len="med"/>
            <a:tailEnd type="none" w="med" len="med"/>
          </a:ln>
        </p:spPr>
      </p:pic>
      <p:pic>
        <p:nvPicPr>
          <p:cNvPr id="109" name="Shape 109"/>
          <p:cNvPicPr preferRelativeResize="0"/>
          <p:nvPr/>
        </p:nvPicPr>
        <p:blipFill rotWithShape="1">
          <a:blip r:embed="rId5">
            <a:alphaModFix/>
          </a:blip>
          <a:srcRect l="11260" t="13822" r="-2584"/>
          <a:stretch/>
        </p:blipFill>
        <p:spPr>
          <a:xfrm>
            <a:off x="7871050" y="2465725"/>
            <a:ext cx="1158900" cy="7095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Why is it so bad for you?</a:t>
            </a:r>
          </a:p>
        </p:txBody>
      </p:sp>
      <p:sp>
        <p:nvSpPr>
          <p:cNvPr id="115" name="Shape 115"/>
          <p:cNvSpPr txBox="1">
            <a:spLocks noGrp="1"/>
          </p:cNvSpPr>
          <p:nvPr>
            <p:ph type="body" idx="1"/>
          </p:nvPr>
        </p:nvSpPr>
        <p:spPr>
          <a:xfrm>
            <a:off x="2410099" y="1595775"/>
            <a:ext cx="3798000" cy="3002400"/>
          </a:xfrm>
          <a:prstGeom prst="rect">
            <a:avLst/>
          </a:prstGeom>
        </p:spPr>
        <p:txBody>
          <a:bodyPr lIns="91425" tIns="91425" rIns="91425" bIns="91425" anchor="t" anchorCtr="0">
            <a:noAutofit/>
          </a:bodyPr>
          <a:lstStyle/>
          <a:p>
            <a:pPr lvl="0">
              <a:spcBef>
                <a:spcPts val="0"/>
              </a:spcBef>
              <a:spcAft>
                <a:spcPts val="0"/>
              </a:spcAft>
              <a:buNone/>
            </a:pPr>
            <a:r>
              <a:rPr lang="en"/>
              <a:t>Tobacco...</a:t>
            </a:r>
          </a:p>
          <a:p>
            <a:pPr marL="457200" lvl="0" indent="-228600" rtl="0">
              <a:spcBef>
                <a:spcPts val="0"/>
              </a:spcBef>
            </a:pPr>
            <a:r>
              <a:rPr lang="en"/>
              <a:t>kills up to half of its users.</a:t>
            </a:r>
          </a:p>
          <a:p>
            <a:pPr marL="457200" lvl="0" indent="-228600" rtl="0">
              <a:spcBef>
                <a:spcPts val="0"/>
              </a:spcBef>
            </a:pPr>
            <a:r>
              <a:rPr lang="en"/>
              <a:t>kills around </a:t>
            </a:r>
            <a:r>
              <a:rPr lang="en">
                <a:solidFill>
                  <a:srgbClr val="980000"/>
                </a:solidFill>
              </a:rPr>
              <a:t>6 million</a:t>
            </a:r>
            <a:r>
              <a:rPr lang="en"/>
              <a:t> people each year.</a:t>
            </a:r>
          </a:p>
          <a:p>
            <a:pPr marL="457200" lvl="0" indent="-228600" rtl="0">
              <a:spcBef>
                <a:spcPts val="0"/>
              </a:spcBef>
            </a:pPr>
            <a:r>
              <a:rPr lang="en"/>
              <a:t>is one of the BIGGEST health threats the world has ever faced.</a:t>
            </a:r>
          </a:p>
          <a:p>
            <a:pPr marL="914400" lvl="1" indent="-228600">
              <a:spcBef>
                <a:spcPts val="0"/>
              </a:spcBef>
            </a:pPr>
            <a:r>
              <a:rPr lang="en"/>
              <a:t>World Health Organization</a:t>
            </a:r>
          </a:p>
          <a:p>
            <a:pPr lvl="0">
              <a:spcBef>
                <a:spcPts val="0"/>
              </a:spcBef>
              <a:buNone/>
            </a:pPr>
            <a:endParaRPr/>
          </a:p>
        </p:txBody>
      </p:sp>
      <p:pic>
        <p:nvPicPr>
          <p:cNvPr id="116" name="Shape 116"/>
          <p:cNvPicPr preferRelativeResize="0"/>
          <p:nvPr/>
        </p:nvPicPr>
        <p:blipFill rotWithShape="1">
          <a:blip r:embed="rId3">
            <a:alphaModFix/>
          </a:blip>
          <a:srcRect l="8940" t="9323" r="8883" b="8749"/>
          <a:stretch/>
        </p:blipFill>
        <p:spPr>
          <a:xfrm>
            <a:off x="6055700" y="2000375"/>
            <a:ext cx="2742349" cy="19258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1000"/>
                                        <p:tgtEl>
                                          <p:spTgt spid="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xEl>
                                              <p:pRg st="5" end="5"/>
                                            </p:txEl>
                                          </p:spTgt>
                                        </p:tgtEl>
                                        <p:attrNameLst>
                                          <p:attrName>style.visibility</p:attrName>
                                        </p:attrNameLst>
                                      </p:cBhvr>
                                      <p:to>
                                        <p:strVal val="visible"/>
                                      </p:to>
                                    </p:set>
                                    <p:animEffect transition="in" filter="fade">
                                      <p:cBhvr>
                                        <p:cTn id="32" dur="1000"/>
                                        <p:tgtEl>
                                          <p:spTgt spid="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a:spcBef>
                <a:spcPts val="0"/>
              </a:spcBef>
              <a:buNone/>
            </a:pPr>
            <a:r>
              <a:rPr lang="en"/>
              <a:t>Let’s go for a walk!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Why is it so bad for you?</a:t>
            </a:r>
          </a:p>
        </p:txBody>
      </p:sp>
      <p:sp>
        <p:nvSpPr>
          <p:cNvPr id="127" name="Shape 127"/>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spcAft>
                <a:spcPts val="0"/>
              </a:spcAft>
              <a:buNone/>
            </a:pPr>
            <a:r>
              <a:rPr lang="en"/>
              <a:t>Poisonous chemicals in tobacco cause LOTS of diseases…</a:t>
            </a:r>
          </a:p>
          <a:p>
            <a:pPr marL="457200" lvl="0" indent="-228600" rtl="0">
              <a:spcBef>
                <a:spcPts val="0"/>
              </a:spcBef>
            </a:pPr>
            <a:r>
              <a:rPr lang="en"/>
              <a:t>heart disease &amp; other heart problems</a:t>
            </a:r>
          </a:p>
          <a:p>
            <a:pPr marL="457200" lvl="0" indent="-228600" rtl="0">
              <a:spcBef>
                <a:spcPts val="0"/>
              </a:spcBef>
              <a:buClr>
                <a:srgbClr val="980000"/>
              </a:buClr>
            </a:pPr>
            <a:r>
              <a:rPr lang="en">
                <a:solidFill>
                  <a:srgbClr val="980000"/>
                </a:solidFill>
              </a:rPr>
              <a:t>lung diseases</a:t>
            </a:r>
          </a:p>
          <a:p>
            <a:pPr marL="457200" lvl="0" indent="-228600" rtl="0">
              <a:spcBef>
                <a:spcPts val="0"/>
              </a:spcBef>
            </a:pPr>
            <a:r>
              <a:rPr lang="en"/>
              <a:t>cancer </a:t>
            </a:r>
          </a:p>
          <a:p>
            <a:pPr marL="457200" lvl="0" indent="-228600" rtl="0">
              <a:spcBef>
                <a:spcPts val="0"/>
              </a:spcBef>
              <a:buClr>
                <a:srgbClr val="980000"/>
              </a:buClr>
            </a:pPr>
            <a:r>
              <a:rPr lang="en">
                <a:solidFill>
                  <a:srgbClr val="980000"/>
                </a:solidFill>
              </a:rPr>
              <a:t>stroke</a:t>
            </a:r>
          </a:p>
          <a:p>
            <a:pPr lvl="0" algn="ctr">
              <a:spcBef>
                <a:spcPts val="0"/>
              </a:spcBef>
              <a:buNone/>
            </a:pPr>
            <a:r>
              <a:rPr lang="en"/>
              <a:t>These are just a few!</a:t>
            </a:r>
          </a:p>
        </p:txBody>
      </p:sp>
      <p:pic>
        <p:nvPicPr>
          <p:cNvPr id="128" name="Shape 128"/>
          <p:cNvPicPr preferRelativeResize="0"/>
          <p:nvPr/>
        </p:nvPicPr>
        <p:blipFill>
          <a:blip r:embed="rId3">
            <a:alphaModFix/>
          </a:blip>
          <a:stretch>
            <a:fillRect/>
          </a:stretch>
        </p:blipFill>
        <p:spPr>
          <a:xfrm>
            <a:off x="0" y="372199"/>
            <a:ext cx="2400250" cy="1144733"/>
          </a:xfrm>
          <a:prstGeom prst="rect">
            <a:avLst/>
          </a:prstGeom>
          <a:noFill/>
          <a:ln>
            <a:noFill/>
          </a:ln>
        </p:spPr>
      </p:pic>
      <p:pic>
        <p:nvPicPr>
          <p:cNvPr id="129" name="Shape 129"/>
          <p:cNvPicPr preferRelativeResize="0"/>
          <p:nvPr/>
        </p:nvPicPr>
        <p:blipFill>
          <a:blip r:embed="rId4">
            <a:alphaModFix/>
          </a:blip>
          <a:stretch>
            <a:fillRect/>
          </a:stretch>
        </p:blipFill>
        <p:spPr>
          <a:xfrm>
            <a:off x="425250" y="3473276"/>
            <a:ext cx="1574975" cy="1574975"/>
          </a:xfrm>
          <a:prstGeom prst="rect">
            <a:avLst/>
          </a:prstGeom>
          <a:noFill/>
          <a:ln>
            <a:noFill/>
          </a:ln>
        </p:spPr>
      </p:pic>
      <p:pic>
        <p:nvPicPr>
          <p:cNvPr id="130" name="Shape 130"/>
          <p:cNvPicPr preferRelativeResize="0"/>
          <p:nvPr/>
        </p:nvPicPr>
        <p:blipFill>
          <a:blip r:embed="rId5">
            <a:alphaModFix/>
          </a:blip>
          <a:stretch>
            <a:fillRect/>
          </a:stretch>
        </p:blipFill>
        <p:spPr>
          <a:xfrm>
            <a:off x="69121" y="1734500"/>
            <a:ext cx="2274027" cy="15749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a:spcBef>
                <a:spcPts val="0"/>
              </a:spcBef>
              <a:buNone/>
            </a:pPr>
            <a:r>
              <a:rPr lang="en"/>
              <a:t>Video</a:t>
            </a:r>
          </a:p>
        </p:txBody>
      </p:sp>
      <p:sp>
        <p:nvSpPr>
          <p:cNvPr id="136" name="Shape 136" descr="Cigarette test - Do you smoke? Little experiment which shows what are you doing with your lungs during smoking. It can be good motivation to give up smoking cigarettes.  Subscribe Today! ► http://goo.gl/nBz627 Follow me on Twitter ► http://twitter.com/maricv84 Like me on Facebook ► http://www.facebook.com/HomeScienceVideos  Share this video Post to Facebook: http://on.fb.me/1G0epRD Post to Twitter: http://bit.ly/1vlRo3p Post to Google Plus: http://bit.ly/1uaffZ2" title="Still Smoking? Watch This (HD Full Length)">
            <a:hlinkClick r:id="rId3"/>
          </p:cNvPr>
          <p:cNvSpPr/>
          <p:nvPr/>
        </p:nvSpPr>
        <p:spPr>
          <a:xfrm>
            <a:off x="1786225" y="515100"/>
            <a:ext cx="5593350" cy="4195025"/>
          </a:xfrm>
          <a:prstGeom prst="rect">
            <a:avLst/>
          </a:prstGeom>
          <a:blipFill>
            <a:blip r:embed="rId4">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495</Words>
  <Application>Microsoft Macintosh PowerPoint</Application>
  <PresentationFormat>On-screen Show (16:9)</PresentationFormat>
  <Paragraphs>68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Swiss</vt:lpstr>
      <vt:lpstr>Tobacco</vt:lpstr>
      <vt:lpstr>PowerPoint Presentation</vt:lpstr>
      <vt:lpstr>Smoking is one of the worst things you can do to your body!</vt:lpstr>
      <vt:lpstr>Here’s some good news...</vt:lpstr>
      <vt:lpstr>What is tobacco?</vt:lpstr>
      <vt:lpstr>Why is it so bad for you?</vt:lpstr>
      <vt:lpstr>Let’s go for a walk!</vt:lpstr>
      <vt:lpstr>Why is it so bad for you?</vt:lpstr>
      <vt:lpstr>Video</vt:lpstr>
      <vt:lpstr>What about E-cigarettes?</vt:lpstr>
      <vt:lpstr>What about secondhand smoke?</vt:lpstr>
      <vt:lpstr>What can we do about it?</vt:lpstr>
      <vt:lpstr>Bottom Line</vt:lpstr>
      <vt:lpstr>Let’s look at some tobacco ads</vt:lpstr>
      <vt:lpstr>Your assignment</vt:lpstr>
      <vt:lpstr>PowerPoint Presentation</vt:lpstr>
      <vt:lpstr>Instructions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cp:lastModifiedBy>Susie Lowe</cp:lastModifiedBy>
  <cp:revision>3</cp:revision>
  <dcterms:modified xsi:type="dcterms:W3CDTF">2017-11-14T15:51:44Z</dcterms:modified>
</cp:coreProperties>
</file>