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1640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Telephone, Mad Gab, Speak Out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 &amp; J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Headbandz, charades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IJYO4u5iug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125" y="1362812"/>
            <a:ext cx="3826674" cy="24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800" y="114124"/>
            <a:ext cx="6159125" cy="49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Were you a good communicator?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3558375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</a:rPr>
              <a:t>What made this activity easy?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</a:rPr>
              <a:t>What made it difficult?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Did any of you get frustrated with your partner?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3361775"/>
            <a:ext cx="8520600" cy="7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we appropriately communicate our emotions?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86350" y="82605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“I” Statement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35575" y="2712425"/>
            <a:ext cx="8682300" cy="18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Taking </a:t>
            </a:r>
            <a:r>
              <a:rPr lang="en" sz="3000">
                <a:solidFill>
                  <a:srgbClr val="FF0000"/>
                </a:solidFill>
              </a:rPr>
              <a:t>responsibility</a:t>
            </a:r>
            <a:r>
              <a:rPr lang="en" sz="3000">
                <a:solidFill>
                  <a:schemeClr val="lt1"/>
                </a:solidFill>
              </a:rPr>
              <a:t> for your feelings.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I feel __________ when ______________.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			     (emotion)			    (action/problem)</a:t>
            </a:r>
          </a:p>
          <a:p>
            <a:pPr lvl="0" algn="ctr">
              <a:spcBef>
                <a:spcPts val="0"/>
              </a:spcBef>
              <a:buNone/>
            </a:pP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“I feel </a:t>
            </a:r>
            <a:r>
              <a:rPr lang="en" u="sng"/>
              <a:t>angry</a:t>
            </a:r>
            <a:r>
              <a:rPr lang="en"/>
              <a:t> when </a:t>
            </a:r>
            <a:r>
              <a:rPr lang="en" u="sng"/>
              <a:t>you don’t call and let me know where you are</a:t>
            </a:r>
            <a:r>
              <a:rPr lang="en"/>
              <a:t>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“I feel </a:t>
            </a:r>
            <a:r>
              <a:rPr lang="en" u="sng"/>
              <a:t>frustrated</a:t>
            </a:r>
            <a:r>
              <a:rPr lang="en"/>
              <a:t> when </a:t>
            </a:r>
            <a:r>
              <a:rPr lang="en" u="sng"/>
              <a:t>I am interrupted</a:t>
            </a:r>
            <a:r>
              <a:rPr lang="en"/>
              <a:t>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“I feel </a:t>
            </a:r>
            <a:r>
              <a:rPr lang="en" u="sng"/>
              <a:t>worried</a:t>
            </a:r>
            <a:r>
              <a:rPr lang="en"/>
              <a:t> when </a:t>
            </a:r>
            <a:r>
              <a:rPr lang="en" u="sng"/>
              <a:t>you come home so late</a:t>
            </a:r>
            <a:r>
              <a:rPr lang="en"/>
              <a:t>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Why do we use “I” messages?</a:t>
            </a:r>
          </a:p>
          <a:p>
            <a:pPr marL="457200" lvl="0" indent="-228600" algn="ctr" rtl="0">
              <a:spcBef>
                <a:spcPts val="0"/>
              </a:spcBef>
            </a:pPr>
            <a:r>
              <a:rPr lang="en"/>
              <a:t>We aren’t putting blame on someone for our emotions.</a:t>
            </a:r>
          </a:p>
          <a:p>
            <a:pPr marL="457200" lvl="0" indent="-228600" algn="ctr" rtl="0">
              <a:spcBef>
                <a:spcPts val="0"/>
              </a:spcBef>
            </a:pPr>
            <a:r>
              <a:rPr lang="en"/>
              <a:t>Less likely to put the other person down or make them feel guilty.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Non-verbal Communication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86350" y="2542700"/>
            <a:ext cx="8571300" cy="27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</a:rPr>
              <a:t>Communicating </a:t>
            </a:r>
            <a:r>
              <a:rPr lang="en" sz="2200">
                <a:solidFill>
                  <a:srgbClr val="FF0000"/>
                </a:solidFill>
              </a:rPr>
              <a:t>without </a:t>
            </a:r>
            <a:r>
              <a:rPr lang="en" sz="2200">
                <a:solidFill>
                  <a:srgbClr val="FFFFFF"/>
                </a:solidFill>
              </a:rPr>
              <a:t>words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200">
                <a:solidFill>
                  <a:schemeClr val="lt1"/>
                </a:solidFill>
              </a:rPr>
              <a:t>gestures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200">
                <a:solidFill>
                  <a:srgbClr val="FFFFFF"/>
                </a:solidFill>
              </a:rPr>
              <a:t>facial expressions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200">
                <a:solidFill>
                  <a:schemeClr val="lt1"/>
                </a:solidFill>
              </a:rPr>
              <a:t>body language 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200">
                <a:solidFill>
                  <a:schemeClr val="lt1"/>
                </a:solidFill>
              </a:rPr>
              <a:t>emoticons   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200">
                <a:solidFill>
                  <a:schemeClr val="lt1"/>
                </a:solidFill>
              </a:rPr>
              <a:t>tone of voice        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200">
                <a:solidFill>
                  <a:srgbClr val="FF0000"/>
                </a:solidFill>
              </a:rPr>
              <a:t>Write down 2 in your packet     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 sz="36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75775" y="143025"/>
            <a:ext cx="4045200" cy="105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Body Language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939500" y="6480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/>
              <a:t>The use of </a:t>
            </a:r>
            <a:r>
              <a:rPr lang="en" sz="3000" b="1">
                <a:solidFill>
                  <a:srgbClr val="FF0000"/>
                </a:solidFill>
              </a:rPr>
              <a:t>visual</a:t>
            </a:r>
            <a:r>
              <a:rPr lang="en" sz="3000" b="1"/>
              <a:t> cues to communicate information or feelings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75" y="11930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982700"/>
            <a:ext cx="8520600" cy="296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Each student will receive a card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keep your card a secret!!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NO TALKING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Assemble in the four groups, (hearts, clubs, diamonds, spades)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Once in your group, line up in rank from Ace to King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Group that lines up first wins!</a:t>
            </a:r>
            <a:r>
              <a:rPr lang="en"/>
              <a:t> </a:t>
            </a:r>
          </a:p>
        </p:txBody>
      </p:sp>
      <p:pic>
        <p:nvPicPr>
          <p:cNvPr id="168" name="Shape 168" descr="Heart, Card, Shape, Game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4" y="85925"/>
            <a:ext cx="1046725" cy="108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Card, Club, Outlined, Playing,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175" y="103725"/>
            <a:ext cx="1132549" cy="11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Diamonds, Playing Cards, Suit,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2520" y="3687300"/>
            <a:ext cx="1384304" cy="13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Spade, Card, Shape, Game,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" y="3687288"/>
            <a:ext cx="1132549" cy="1332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56275" y="526350"/>
            <a:ext cx="9015300" cy="425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Mixed message</a:t>
            </a:r>
            <a:r>
              <a:rPr lang="en"/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When your words say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one thing…..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but your body language or 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tone says another!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025" y="137700"/>
            <a:ext cx="260685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625" y="1939325"/>
            <a:ext cx="2407100" cy="3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675" y="99442"/>
            <a:ext cx="2546499" cy="212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00" y="161500"/>
            <a:ext cx="2546499" cy="212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4923" y="1998743"/>
            <a:ext cx="2247900" cy="299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9525" y="1954263"/>
            <a:ext cx="2343149" cy="312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400" y="2512037"/>
            <a:ext cx="22479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Bell Ringer #1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75" y="1152425"/>
            <a:ext cx="5709075" cy="37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Listen...	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 am going to read a list of words.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When I am finished, you will have one minute to write down as many words that you can remember.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Listening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lt2"/>
                </a:solidFill>
              </a:rPr>
              <a:t>Communication does not just involve speaking!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15525" y="4288125"/>
            <a:ext cx="6572999" cy="6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43050" y="1733850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this mean?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827" y="142387"/>
            <a:ext cx="3835225" cy="485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 title="It's Not About The Nail">
            <a:hlinkClick r:id="rId3"/>
          </p:cNvPr>
          <p:cNvSpPr/>
          <p:nvPr/>
        </p:nvSpPr>
        <p:spPr>
          <a:xfrm>
            <a:off x="516487" y="693125"/>
            <a:ext cx="5009674" cy="37572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4" name="Shape 214"/>
          <p:cNvSpPr txBox="1"/>
          <p:nvPr/>
        </p:nvSpPr>
        <p:spPr>
          <a:xfrm>
            <a:off x="5661200" y="1087050"/>
            <a:ext cx="3005100" cy="296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It’s not about the nail….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74700" y="80355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Tips to be an Effective Communicator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98000" y="2656150"/>
            <a:ext cx="8747999" cy="22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085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en" sz="3500">
                <a:solidFill>
                  <a:schemeClr val="lt1"/>
                </a:solidFill>
              </a:rPr>
              <a:t>Listen</a:t>
            </a:r>
          </a:p>
          <a:p>
            <a:pPr marL="457200" lvl="0" indent="-45085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en" sz="3500">
                <a:solidFill>
                  <a:srgbClr val="FF0000"/>
                </a:solidFill>
              </a:rPr>
              <a:t>Think</a:t>
            </a:r>
            <a:r>
              <a:rPr lang="en" sz="3500">
                <a:solidFill>
                  <a:schemeClr val="lt1"/>
                </a:solidFill>
              </a:rPr>
              <a:t> before you speak</a:t>
            </a:r>
          </a:p>
          <a:p>
            <a:pPr marL="457200" lvl="0" indent="-45085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en" sz="3500">
                <a:solidFill>
                  <a:schemeClr val="lt1"/>
                </a:solidFill>
              </a:rPr>
              <a:t>Concentrate on your </a:t>
            </a:r>
            <a:r>
              <a:rPr lang="en" sz="3500">
                <a:solidFill>
                  <a:srgbClr val="FF0000"/>
                </a:solidFill>
              </a:rPr>
              <a:t>body</a:t>
            </a:r>
            <a:r>
              <a:rPr lang="en" sz="3500">
                <a:solidFill>
                  <a:schemeClr val="lt1"/>
                </a:solidFill>
              </a:rPr>
              <a:t> language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Game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Exit Ticket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 the scratch paper given to you, answer the following questions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606500" y="92300"/>
            <a:ext cx="4430399" cy="46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Name:_________ Period:____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Describe non-verbal communication in less than 5 words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List one type of listening and describe it.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thinks they are good at communicating?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733250" y="2757450"/>
            <a:ext cx="5424900" cy="151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 is...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chemeClr val="accent2"/>
                </a:solidFill>
                <a:latin typeface="Indie Flower"/>
                <a:ea typeface="Indie Flower"/>
                <a:cs typeface="Indie Flower"/>
                <a:sym typeface="Indie Flower"/>
              </a:rPr>
              <a:t>The </a:t>
            </a:r>
            <a:r>
              <a:rPr lang="en" sz="48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exchange</a:t>
            </a:r>
            <a:r>
              <a:rPr lang="en" sz="4800">
                <a:solidFill>
                  <a:schemeClr val="accent2"/>
                </a:solidFill>
                <a:latin typeface="Indie Flower"/>
                <a:ea typeface="Indie Flower"/>
                <a:cs typeface="Indie Flower"/>
                <a:sym typeface="Indie Flower"/>
              </a:rPr>
              <a:t> of thoughts, feelings, or beliefs between</a:t>
            </a:r>
            <a:r>
              <a:rPr lang="en" sz="48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 two</a:t>
            </a:r>
            <a:r>
              <a:rPr lang="en" sz="4800">
                <a:solidFill>
                  <a:schemeClr val="accent2"/>
                </a:solidFill>
                <a:latin typeface="Indie Flower"/>
                <a:ea typeface="Indie Flower"/>
                <a:cs typeface="Indie Flower"/>
                <a:sym typeface="Indie Flower"/>
              </a:rPr>
              <a:t> or more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There are two main types of communication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</a:rPr>
              <a:t>verbal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 b="1"/>
              <a:t>non-verbal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765200" y="168900"/>
            <a:ext cx="5613599" cy="90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Verbal communication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03875" y="1114225"/>
            <a:ext cx="8531400" cy="38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 b="1" dirty="0">
                <a:latin typeface="BenchNine"/>
                <a:ea typeface="BenchNine"/>
                <a:cs typeface="BenchNine"/>
                <a:sym typeface="BenchNine"/>
              </a:rPr>
              <a:t>Using </a:t>
            </a:r>
            <a:r>
              <a:rPr lang="en" sz="3400" b="1" dirty="0">
                <a:solidFill>
                  <a:srgbClr val="FF0000"/>
                </a:solidFill>
                <a:latin typeface="BenchNine"/>
                <a:ea typeface="BenchNine"/>
                <a:cs typeface="BenchNine"/>
                <a:sym typeface="BenchNine"/>
              </a:rPr>
              <a:t>words</a:t>
            </a:r>
            <a:r>
              <a:rPr lang="en" sz="3400" b="1" dirty="0">
                <a:latin typeface="BenchNine"/>
                <a:ea typeface="BenchNine"/>
                <a:cs typeface="BenchNine"/>
                <a:sym typeface="BenchNine"/>
              </a:rPr>
              <a:t> to communicate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BenchNine"/>
              <a:buChar char="●"/>
            </a:pPr>
            <a:r>
              <a:rPr lang="en" sz="3400" b="1" dirty="0">
                <a:latin typeface="BenchNine"/>
                <a:ea typeface="BenchNine"/>
                <a:cs typeface="BenchNine"/>
                <a:sym typeface="BenchNine"/>
              </a:rPr>
              <a:t>speaking (tone of voice)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BenchNine"/>
              <a:buChar char="●"/>
            </a:pPr>
            <a:r>
              <a:rPr lang="en" sz="3400" b="1" dirty="0">
                <a:latin typeface="BenchNine"/>
                <a:ea typeface="BenchNine"/>
                <a:cs typeface="BenchNine"/>
                <a:sym typeface="BenchNine"/>
              </a:rPr>
              <a:t>letters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BenchNine"/>
              <a:buChar char="●"/>
            </a:pPr>
            <a:r>
              <a:rPr lang="en" sz="3400" b="1" dirty="0">
                <a:latin typeface="BenchNine"/>
                <a:ea typeface="BenchNine"/>
                <a:cs typeface="BenchNine"/>
                <a:sym typeface="BenchNine"/>
              </a:rPr>
              <a:t>text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BenchNine"/>
              <a:buChar char="●"/>
            </a:pPr>
            <a:r>
              <a:rPr lang="en" sz="3400" b="1" dirty="0">
                <a:latin typeface="BenchNine"/>
                <a:ea typeface="BenchNine"/>
                <a:cs typeface="BenchNine"/>
                <a:sym typeface="BenchNine"/>
              </a:rPr>
              <a:t>sign language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400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(write down 3 in your notes)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practice our verbal communication!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In your assigned seats, (in pairs or threes) One person will describe the following picture to their partner who is turned around and cannot see. </a:t>
            </a:r>
          </a:p>
          <a:p>
            <a:pPr lvl="0" algn="ctr" rtl="0">
              <a:spcBef>
                <a:spcPts val="0"/>
              </a:spcBef>
              <a:buNone/>
            </a:pPr>
            <a:endParaRPr b="1"/>
          </a:p>
          <a:p>
            <a:pPr lvl="0" algn="ctr">
              <a:spcBef>
                <a:spcPts val="0"/>
              </a:spcBef>
              <a:buNone/>
            </a:pPr>
            <a:r>
              <a:rPr lang="en" b="1"/>
              <a:t>Do not give the item away.  You may only describe the physical details, shapes, sizes etc.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52400"/>
            <a:ext cx="5405424" cy="49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Now switch!! Same activity, same rules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Macintosh PowerPoint</Application>
  <PresentationFormat>On-screen Show (16:9)</PresentationFormat>
  <Paragraphs>80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Amatic SC</vt:lpstr>
      <vt:lpstr>PT Sans Narrow</vt:lpstr>
      <vt:lpstr>BenchNine</vt:lpstr>
      <vt:lpstr>Indie Flower</vt:lpstr>
      <vt:lpstr>Open Sans</vt:lpstr>
      <vt:lpstr>Tropic</vt:lpstr>
      <vt:lpstr>PowerPoint Presentation</vt:lpstr>
      <vt:lpstr>Bell Ringer #1</vt:lpstr>
      <vt:lpstr>Who thinks they are good at communicating?</vt:lpstr>
      <vt:lpstr>Communication is...</vt:lpstr>
      <vt:lpstr>There are two main types of communication</vt:lpstr>
      <vt:lpstr>Verbal communication</vt:lpstr>
      <vt:lpstr>Let’s practice our verbal communication!</vt:lpstr>
      <vt:lpstr>PowerPoint Presentation</vt:lpstr>
      <vt:lpstr>PowerPoint Presentation</vt:lpstr>
      <vt:lpstr>PowerPoint Presentation</vt:lpstr>
      <vt:lpstr>Were you a good communicator?</vt:lpstr>
      <vt:lpstr>Did any of you get frustrated with your partner?</vt:lpstr>
      <vt:lpstr>“I” Statement</vt:lpstr>
      <vt:lpstr>Examples</vt:lpstr>
      <vt:lpstr>Non-verbal Communication</vt:lpstr>
      <vt:lpstr>Body Language </vt:lpstr>
      <vt:lpstr>Activity </vt:lpstr>
      <vt:lpstr>Mixed message: When your words say  one thing…..                  but your body language or                                tone says another! </vt:lpstr>
      <vt:lpstr>PowerPoint Presentation</vt:lpstr>
      <vt:lpstr>Listen... </vt:lpstr>
      <vt:lpstr>Listening</vt:lpstr>
      <vt:lpstr>What does this mean?</vt:lpstr>
      <vt:lpstr>PowerPoint Presentation</vt:lpstr>
      <vt:lpstr>Tips to be an Effective Communicator</vt:lpstr>
      <vt:lpstr>Game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Susie Lowe</cp:lastModifiedBy>
  <cp:revision>1</cp:revision>
  <dcterms:modified xsi:type="dcterms:W3CDTF">2017-08-21T19:37:24Z</dcterms:modified>
</cp:coreProperties>
</file>